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83" r:id="rId3"/>
    <p:sldId id="284" r:id="rId4"/>
    <p:sldId id="285" r:id="rId5"/>
    <p:sldId id="292" r:id="rId6"/>
    <p:sldId id="286" r:id="rId7"/>
    <p:sldId id="282" r:id="rId8"/>
    <p:sldId id="289" r:id="rId9"/>
    <p:sldId id="290" r:id="rId10"/>
    <p:sldId id="294" r:id="rId11"/>
    <p:sldId id="291" r:id="rId12"/>
    <p:sldId id="277" r:id="rId13"/>
    <p:sldId id="281" r:id="rId14"/>
    <p:sldId id="293" r:id="rId15"/>
    <p:sldId id="279" r:id="rId16"/>
    <p:sldId id="278" r:id="rId17"/>
    <p:sldId id="275" r:id="rId18"/>
    <p:sldId id="274" r:id="rId19"/>
    <p:sldId id="272" r:id="rId20"/>
  </p:sldIdLst>
  <p:sldSz cx="18288000" cy="10287000"/>
  <p:notesSz cx="6858000" cy="9144000"/>
  <p:embeddedFontLst>
    <p:embeddedFont>
      <p:font typeface="Poppins" panose="00000500000000000000" pitchFamily="2" charset="0"/>
      <p:regular r:id="rId22"/>
      <p:bold r:id="rId23"/>
      <p:italic r:id="rId24"/>
      <p:boldItalic r:id="rId25"/>
    </p:embeddedFont>
    <p:embeddedFont>
      <p:font typeface="Poppins Light" panose="00000400000000000000" pitchFamily="2" charset="0"/>
      <p:regular r:id="rId26"/>
      <p:italic r:id="rId27"/>
    </p:embeddedFont>
    <p:embeddedFont>
      <p:font typeface="Poppins Medium" panose="00000600000000000000" pitchFamily="2"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16F61F-4737-A98D-E9C4-AFFBAD16FF0A}" name="David Loch" initials="DL" userId="34c5c6b0d0a5def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325"/>
    <a:srgbClr val="FFFCF7"/>
    <a:srgbClr val="FFFBF3"/>
    <a:srgbClr val="19FF24"/>
    <a:srgbClr val="FCAE1A"/>
    <a:srgbClr val="F37021"/>
    <a:srgbClr val="FFF5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76" autoAdjust="0"/>
    <p:restoredTop sz="96622" autoAdjust="0"/>
  </p:normalViewPr>
  <p:slideViewPr>
    <p:cSldViewPr>
      <p:cViewPr varScale="1">
        <p:scale>
          <a:sx n="74" d="100"/>
          <a:sy n="74" d="100"/>
        </p:scale>
        <p:origin x="1147" y="283"/>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Loch" userId="34c5c6b0d0a5def8" providerId="LiveId" clId="{D61C0DE8-9296-4802-8A0E-0A040D16341D}"/>
    <pc:docChg chg="undo custSel modSld">
      <pc:chgData name="David Loch" userId="34c5c6b0d0a5def8" providerId="LiveId" clId="{D61C0DE8-9296-4802-8A0E-0A040D16341D}" dt="2024-12-08T08:54:28.804" v="501" actId="6549"/>
      <pc:docMkLst>
        <pc:docMk/>
      </pc:docMkLst>
      <pc:sldChg chg="modSp mod">
        <pc:chgData name="David Loch" userId="34c5c6b0d0a5def8" providerId="LiveId" clId="{D61C0DE8-9296-4802-8A0E-0A040D16341D}" dt="2024-12-08T08:46:23.842" v="416" actId="1076"/>
        <pc:sldMkLst>
          <pc:docMk/>
          <pc:sldMk cId="0" sldId="256"/>
        </pc:sldMkLst>
        <pc:spChg chg="mod">
          <ac:chgData name="David Loch" userId="34c5c6b0d0a5def8" providerId="LiveId" clId="{D61C0DE8-9296-4802-8A0E-0A040D16341D}" dt="2024-12-08T08:46:11.794" v="413" actId="1076"/>
          <ac:spMkLst>
            <pc:docMk/>
            <pc:sldMk cId="0" sldId="256"/>
            <ac:spMk id="8" creationId="{00000000-0000-0000-0000-000000000000}"/>
          </ac:spMkLst>
        </pc:spChg>
        <pc:spChg chg="mod">
          <ac:chgData name="David Loch" userId="34c5c6b0d0a5def8" providerId="LiveId" clId="{D61C0DE8-9296-4802-8A0E-0A040D16341D}" dt="2024-12-08T08:46:23.842" v="416" actId="1076"/>
          <ac:spMkLst>
            <pc:docMk/>
            <pc:sldMk cId="0" sldId="256"/>
            <ac:spMk id="31" creationId="{00000000-0000-0000-0000-000000000000}"/>
          </ac:spMkLst>
        </pc:spChg>
      </pc:sldChg>
      <pc:sldChg chg="modSp mod">
        <pc:chgData name="David Loch" userId="34c5c6b0d0a5def8" providerId="LiveId" clId="{D61C0DE8-9296-4802-8A0E-0A040D16341D}" dt="2024-12-08T08:47:24.053" v="420" actId="1076"/>
        <pc:sldMkLst>
          <pc:docMk/>
          <pc:sldMk cId="2078141268" sldId="272"/>
        </pc:sldMkLst>
        <pc:spChg chg="mod">
          <ac:chgData name="David Loch" userId="34c5c6b0d0a5def8" providerId="LiveId" clId="{D61C0DE8-9296-4802-8A0E-0A040D16341D}" dt="2024-12-08T08:47:24.053" v="420" actId="1076"/>
          <ac:spMkLst>
            <pc:docMk/>
            <pc:sldMk cId="2078141268" sldId="272"/>
            <ac:spMk id="2" creationId="{A5455D5B-7A51-F0F0-3B4A-ADAE7F1C709E}"/>
          </ac:spMkLst>
        </pc:spChg>
        <pc:spChg chg="mod">
          <ac:chgData name="David Loch" userId="34c5c6b0d0a5def8" providerId="LiveId" clId="{D61C0DE8-9296-4802-8A0E-0A040D16341D}" dt="2024-12-08T08:46:31.427" v="417" actId="255"/>
          <ac:spMkLst>
            <pc:docMk/>
            <pc:sldMk cId="2078141268" sldId="272"/>
            <ac:spMk id="8" creationId="{00000000-0000-0000-0000-000000000000}"/>
          </ac:spMkLst>
        </pc:spChg>
      </pc:sldChg>
      <pc:sldChg chg="modSp mod">
        <pc:chgData name="David Loch" userId="34c5c6b0d0a5def8" providerId="LiveId" clId="{D61C0DE8-9296-4802-8A0E-0A040D16341D}" dt="2024-12-08T08:51:22.587" v="473" actId="403"/>
        <pc:sldMkLst>
          <pc:docMk/>
          <pc:sldMk cId="2939125954" sldId="274"/>
        </pc:sldMkLst>
        <pc:spChg chg="mod">
          <ac:chgData name="David Loch" userId="34c5c6b0d0a5def8" providerId="LiveId" clId="{D61C0DE8-9296-4802-8A0E-0A040D16341D}" dt="2024-12-08T08:51:22.587" v="473" actId="403"/>
          <ac:spMkLst>
            <pc:docMk/>
            <pc:sldMk cId="2939125954" sldId="274"/>
            <ac:spMk id="3" creationId="{D765F6F4-8F4A-F1BC-DF12-16D8AA7B01D4}"/>
          </ac:spMkLst>
        </pc:spChg>
        <pc:spChg chg="mod">
          <ac:chgData name="David Loch" userId="34c5c6b0d0a5def8" providerId="LiveId" clId="{D61C0DE8-9296-4802-8A0E-0A040D16341D}" dt="2024-12-08T08:48:38.555" v="438" actId="1035"/>
          <ac:spMkLst>
            <pc:docMk/>
            <pc:sldMk cId="2939125954" sldId="274"/>
            <ac:spMk id="9" creationId="{7E718D52-D540-E9F1-4CCE-B9068D01AB64}"/>
          </ac:spMkLst>
        </pc:spChg>
        <pc:spChg chg="mod">
          <ac:chgData name="David Loch" userId="34c5c6b0d0a5def8" providerId="LiveId" clId="{D61C0DE8-9296-4802-8A0E-0A040D16341D}" dt="2024-12-08T08:47:50.546" v="426" actId="255"/>
          <ac:spMkLst>
            <pc:docMk/>
            <pc:sldMk cId="2939125954" sldId="274"/>
            <ac:spMk id="10" creationId="{BED1F0CE-01B8-D56F-8C85-37BC7B6B7213}"/>
          </ac:spMkLst>
        </pc:spChg>
        <pc:spChg chg="mod">
          <ac:chgData name="David Loch" userId="34c5c6b0d0a5def8" providerId="LiveId" clId="{D61C0DE8-9296-4802-8A0E-0A040D16341D}" dt="2024-12-08T08:48:01.790" v="428" actId="255"/>
          <ac:spMkLst>
            <pc:docMk/>
            <pc:sldMk cId="2939125954" sldId="274"/>
            <ac:spMk id="19" creationId="{FB54C004-D3AC-39C8-A75A-7C028E59F8C2}"/>
          </ac:spMkLst>
        </pc:spChg>
        <pc:spChg chg="mod">
          <ac:chgData name="David Loch" userId="34c5c6b0d0a5def8" providerId="LiveId" clId="{D61C0DE8-9296-4802-8A0E-0A040D16341D}" dt="2024-12-08T08:48:43.522" v="441" actId="1036"/>
          <ac:spMkLst>
            <pc:docMk/>
            <pc:sldMk cId="2939125954" sldId="274"/>
            <ac:spMk id="21" creationId="{AD21B496-ADCD-5A8D-DBDC-643F51637EBB}"/>
          </ac:spMkLst>
        </pc:spChg>
        <pc:spChg chg="mod">
          <ac:chgData name="David Loch" userId="34c5c6b0d0a5def8" providerId="LiveId" clId="{D61C0DE8-9296-4802-8A0E-0A040D16341D}" dt="2024-12-08T08:48:19.268" v="430" actId="255"/>
          <ac:spMkLst>
            <pc:docMk/>
            <pc:sldMk cId="2939125954" sldId="274"/>
            <ac:spMk id="22" creationId="{E4D2299F-1213-2B8E-4752-D616432E2357}"/>
          </ac:spMkLst>
        </pc:spChg>
        <pc:spChg chg="mod">
          <ac:chgData name="David Loch" userId="34c5c6b0d0a5def8" providerId="LiveId" clId="{D61C0DE8-9296-4802-8A0E-0A040D16341D}" dt="2024-12-08T08:48:33.899" v="436" actId="1035"/>
          <ac:spMkLst>
            <pc:docMk/>
            <pc:sldMk cId="2939125954" sldId="274"/>
            <ac:spMk id="24" creationId="{831F3597-A638-AA11-12FC-3F1F9658FBF7}"/>
          </ac:spMkLst>
        </pc:spChg>
        <pc:spChg chg="mod">
          <ac:chgData name="David Loch" userId="34c5c6b0d0a5def8" providerId="LiveId" clId="{D61C0DE8-9296-4802-8A0E-0A040D16341D}" dt="2024-12-08T08:48:24.869" v="431" actId="255"/>
          <ac:spMkLst>
            <pc:docMk/>
            <pc:sldMk cId="2939125954" sldId="274"/>
            <ac:spMk id="25" creationId="{711CDC64-F074-62EC-EFDE-69F445B68D7B}"/>
          </ac:spMkLst>
        </pc:spChg>
        <pc:spChg chg="mod">
          <ac:chgData name="David Loch" userId="34c5c6b0d0a5def8" providerId="LiveId" clId="{D61C0DE8-9296-4802-8A0E-0A040D16341D}" dt="2024-12-08T08:48:50.596" v="443" actId="1035"/>
          <ac:spMkLst>
            <pc:docMk/>
            <pc:sldMk cId="2939125954" sldId="274"/>
            <ac:spMk id="27" creationId="{3E0A9001-2022-9C03-B15C-D62947804477}"/>
          </ac:spMkLst>
        </pc:spChg>
        <pc:spChg chg="mod">
          <ac:chgData name="David Loch" userId="34c5c6b0d0a5def8" providerId="LiveId" clId="{D61C0DE8-9296-4802-8A0E-0A040D16341D}" dt="2024-12-08T08:48:58.757" v="446" actId="255"/>
          <ac:spMkLst>
            <pc:docMk/>
            <pc:sldMk cId="2939125954" sldId="274"/>
            <ac:spMk id="28" creationId="{3E1BA8C9-B976-3D3A-58B6-844919CD9A9C}"/>
          </ac:spMkLst>
        </pc:spChg>
        <pc:spChg chg="mod">
          <ac:chgData name="David Loch" userId="34c5c6b0d0a5def8" providerId="LiveId" clId="{D61C0DE8-9296-4802-8A0E-0A040D16341D}" dt="2024-12-08T08:48:46.786" v="442" actId="1036"/>
          <ac:spMkLst>
            <pc:docMk/>
            <pc:sldMk cId="2939125954" sldId="274"/>
            <ac:spMk id="38" creationId="{BC616B90-C363-DB49-C1C6-851C826CF8AA}"/>
          </ac:spMkLst>
        </pc:spChg>
        <pc:grpChg chg="mod">
          <ac:chgData name="David Loch" userId="34c5c6b0d0a5def8" providerId="LiveId" clId="{D61C0DE8-9296-4802-8A0E-0A040D16341D}" dt="2024-12-08T08:49:04.040" v="447" actId="14100"/>
          <ac:grpSpMkLst>
            <pc:docMk/>
            <pc:sldMk cId="2939125954" sldId="274"/>
            <ac:grpSpMk id="11" creationId="{E65EE70E-DFA0-B25B-53EA-B980BBCE3F4A}"/>
          </ac:grpSpMkLst>
        </pc:grpChg>
        <pc:grpChg chg="mod">
          <ac:chgData name="David Loch" userId="34c5c6b0d0a5def8" providerId="LiveId" clId="{D61C0DE8-9296-4802-8A0E-0A040D16341D}" dt="2024-12-08T08:49:07.388" v="448" actId="14100"/>
          <ac:grpSpMkLst>
            <pc:docMk/>
            <pc:sldMk cId="2939125954" sldId="274"/>
            <ac:grpSpMk id="12" creationId="{7F01E43C-65BC-67F6-CE66-42A55A8ADB3A}"/>
          </ac:grpSpMkLst>
        </pc:grpChg>
        <pc:grpChg chg="mod">
          <ac:chgData name="David Loch" userId="34c5c6b0d0a5def8" providerId="LiveId" clId="{D61C0DE8-9296-4802-8A0E-0A040D16341D}" dt="2024-12-08T08:48:08.123" v="429" actId="14100"/>
          <ac:grpSpMkLst>
            <pc:docMk/>
            <pc:sldMk cId="2939125954" sldId="274"/>
            <ac:grpSpMk id="16" creationId="{F918D5FD-4674-3541-209F-C30683EA9C85}"/>
          </ac:grpSpMkLst>
        </pc:grpChg>
        <pc:grpChg chg="mod">
          <ac:chgData name="David Loch" userId="34c5c6b0d0a5def8" providerId="LiveId" clId="{D61C0DE8-9296-4802-8A0E-0A040D16341D}" dt="2024-12-08T08:47:55.713" v="427" actId="14100"/>
          <ac:grpSpMkLst>
            <pc:docMk/>
            <pc:sldMk cId="2939125954" sldId="274"/>
            <ac:grpSpMk id="17" creationId="{5653288A-BF8B-98FE-2FAC-1904EE34AD47}"/>
          </ac:grpSpMkLst>
        </pc:grpChg>
      </pc:sldChg>
      <pc:sldChg chg="addSp delSp modSp mod">
        <pc:chgData name="David Loch" userId="34c5c6b0d0a5def8" providerId="LiveId" clId="{D61C0DE8-9296-4802-8A0E-0A040D16341D}" dt="2024-12-08T06:53:31.064" v="380" actId="21"/>
        <pc:sldMkLst>
          <pc:docMk/>
          <pc:sldMk cId="1053177893" sldId="277"/>
        </pc:sldMkLst>
        <pc:picChg chg="add del mod">
          <ac:chgData name="David Loch" userId="34c5c6b0d0a5def8" providerId="LiveId" clId="{D61C0DE8-9296-4802-8A0E-0A040D16341D}" dt="2024-12-08T06:53:31.064" v="380" actId="21"/>
          <ac:picMkLst>
            <pc:docMk/>
            <pc:sldMk cId="1053177893" sldId="277"/>
            <ac:picMk id="17" creationId="{6B7F8FDC-B764-2524-FBB8-08ACE198B7E6}"/>
          </ac:picMkLst>
        </pc:picChg>
      </pc:sldChg>
      <pc:sldChg chg="modSp mod">
        <pc:chgData name="David Loch" userId="34c5c6b0d0a5def8" providerId="LiveId" clId="{D61C0DE8-9296-4802-8A0E-0A040D16341D}" dt="2024-12-08T08:54:28.804" v="501" actId="6549"/>
        <pc:sldMkLst>
          <pc:docMk/>
          <pc:sldMk cId="619970184" sldId="278"/>
        </pc:sldMkLst>
        <pc:spChg chg="mod">
          <ac:chgData name="David Loch" userId="34c5c6b0d0a5def8" providerId="LiveId" clId="{D61C0DE8-9296-4802-8A0E-0A040D16341D}" dt="2024-12-08T08:54:16.772" v="497" actId="6549"/>
          <ac:spMkLst>
            <pc:docMk/>
            <pc:sldMk cId="619970184" sldId="278"/>
            <ac:spMk id="26" creationId="{937C668D-EA4F-BF0C-814B-00B8BEBD58E2}"/>
          </ac:spMkLst>
        </pc:spChg>
        <pc:spChg chg="mod">
          <ac:chgData name="David Loch" userId="34c5c6b0d0a5def8" providerId="LiveId" clId="{D61C0DE8-9296-4802-8A0E-0A040D16341D}" dt="2024-12-08T08:54:19.982" v="498" actId="6549"/>
          <ac:spMkLst>
            <pc:docMk/>
            <pc:sldMk cId="619970184" sldId="278"/>
            <ac:spMk id="27" creationId="{8F7B64B0-1677-69E4-94E2-E93BFF704E18}"/>
          </ac:spMkLst>
        </pc:spChg>
        <pc:spChg chg="mod">
          <ac:chgData name="David Loch" userId="34c5c6b0d0a5def8" providerId="LiveId" clId="{D61C0DE8-9296-4802-8A0E-0A040D16341D}" dt="2024-12-08T08:54:22.868" v="499" actId="6549"/>
          <ac:spMkLst>
            <pc:docMk/>
            <pc:sldMk cId="619970184" sldId="278"/>
            <ac:spMk id="28" creationId="{73D30605-E453-D2F6-BCB2-E55914F62D0C}"/>
          </ac:spMkLst>
        </pc:spChg>
        <pc:spChg chg="mod">
          <ac:chgData name="David Loch" userId="34c5c6b0d0a5def8" providerId="LiveId" clId="{D61C0DE8-9296-4802-8A0E-0A040D16341D}" dt="2024-12-08T08:54:25.596" v="500" actId="6549"/>
          <ac:spMkLst>
            <pc:docMk/>
            <pc:sldMk cId="619970184" sldId="278"/>
            <ac:spMk id="30" creationId="{44EF8E36-18CB-1DD6-2168-B387AC820582}"/>
          </ac:spMkLst>
        </pc:spChg>
        <pc:spChg chg="mod">
          <ac:chgData name="David Loch" userId="34c5c6b0d0a5def8" providerId="LiveId" clId="{D61C0DE8-9296-4802-8A0E-0A040D16341D}" dt="2024-12-08T08:54:28.804" v="501" actId="6549"/>
          <ac:spMkLst>
            <pc:docMk/>
            <pc:sldMk cId="619970184" sldId="278"/>
            <ac:spMk id="31" creationId="{8B9C8259-79FF-7AA4-C142-62EBBD809E7E}"/>
          </ac:spMkLst>
        </pc:spChg>
      </pc:sldChg>
      <pc:sldChg chg="modSp mod">
        <pc:chgData name="David Loch" userId="34c5c6b0d0a5def8" providerId="LiveId" clId="{D61C0DE8-9296-4802-8A0E-0A040D16341D}" dt="2024-12-08T08:44:25.372" v="411" actId="6549"/>
        <pc:sldMkLst>
          <pc:docMk/>
          <pc:sldMk cId="3559505764" sldId="284"/>
        </pc:sldMkLst>
        <pc:spChg chg="mod">
          <ac:chgData name="David Loch" userId="34c5c6b0d0a5def8" providerId="LiveId" clId="{D61C0DE8-9296-4802-8A0E-0A040D16341D}" dt="2024-12-08T08:43:20.629" v="405" actId="255"/>
          <ac:spMkLst>
            <pc:docMk/>
            <pc:sldMk cId="3559505764" sldId="284"/>
            <ac:spMk id="19" creationId="{82AE55D1-A6A0-1A60-280B-D9DDC492AE10}"/>
          </ac:spMkLst>
        </pc:spChg>
        <pc:spChg chg="mod">
          <ac:chgData name="David Loch" userId="34c5c6b0d0a5def8" providerId="LiveId" clId="{D61C0DE8-9296-4802-8A0E-0A040D16341D}" dt="2024-12-08T08:43:25.722" v="406" actId="255"/>
          <ac:spMkLst>
            <pc:docMk/>
            <pc:sldMk cId="3559505764" sldId="284"/>
            <ac:spMk id="23" creationId="{87265CFF-010D-0226-821B-166FF721A2F8}"/>
          </ac:spMkLst>
        </pc:spChg>
        <pc:spChg chg="mod">
          <ac:chgData name="David Loch" userId="34c5c6b0d0a5def8" providerId="LiveId" clId="{D61C0DE8-9296-4802-8A0E-0A040D16341D}" dt="2024-12-08T08:44:25.372" v="411" actId="6549"/>
          <ac:spMkLst>
            <pc:docMk/>
            <pc:sldMk cId="3559505764" sldId="284"/>
            <ac:spMk id="26" creationId="{211AB8F7-2435-D9B6-1590-90FC8E259F3A}"/>
          </ac:spMkLst>
        </pc:spChg>
      </pc:sldChg>
      <pc:sldChg chg="addSp modSp mod">
        <pc:chgData name="David Loch" userId="34c5c6b0d0a5def8" providerId="LiveId" clId="{D61C0DE8-9296-4802-8A0E-0A040D16341D}" dt="2024-12-08T06:55:18.114" v="394" actId="6549"/>
        <pc:sldMkLst>
          <pc:docMk/>
          <pc:sldMk cId="3897084698" sldId="285"/>
        </pc:sldMkLst>
        <pc:spChg chg="mod">
          <ac:chgData name="David Loch" userId="34c5c6b0d0a5def8" providerId="LiveId" clId="{D61C0DE8-9296-4802-8A0E-0A040D16341D}" dt="2024-12-08T06:54:36.091" v="386" actId="20577"/>
          <ac:spMkLst>
            <pc:docMk/>
            <pc:sldMk cId="3897084698" sldId="285"/>
            <ac:spMk id="2" creationId="{E6C67FA2-235D-3290-9C80-FB37EAEBE490}"/>
          </ac:spMkLst>
        </pc:spChg>
        <pc:spChg chg="mod">
          <ac:chgData name="David Loch" userId="34c5c6b0d0a5def8" providerId="LiveId" clId="{D61C0DE8-9296-4802-8A0E-0A040D16341D}" dt="2024-12-08T06:39:36.959" v="156" actId="6549"/>
          <ac:spMkLst>
            <pc:docMk/>
            <pc:sldMk cId="3897084698" sldId="285"/>
            <ac:spMk id="5" creationId="{1674D5E9-3C44-DBD9-BB41-6A85E9FB398D}"/>
          </ac:spMkLst>
        </pc:spChg>
        <pc:spChg chg="mod">
          <ac:chgData name="David Loch" userId="34c5c6b0d0a5def8" providerId="LiveId" clId="{D61C0DE8-9296-4802-8A0E-0A040D16341D}" dt="2024-12-08T06:40:23.705" v="200" actId="20577"/>
          <ac:spMkLst>
            <pc:docMk/>
            <pc:sldMk cId="3897084698" sldId="285"/>
            <ac:spMk id="7" creationId="{D724487E-7455-2607-4A49-590B435A8CE1}"/>
          </ac:spMkLst>
        </pc:spChg>
        <pc:spChg chg="mod">
          <ac:chgData name="David Loch" userId="34c5c6b0d0a5def8" providerId="LiveId" clId="{D61C0DE8-9296-4802-8A0E-0A040D16341D}" dt="2024-12-08T06:46:42.258" v="323" actId="6549"/>
          <ac:spMkLst>
            <pc:docMk/>
            <pc:sldMk cId="3897084698" sldId="285"/>
            <ac:spMk id="68" creationId="{157A5780-83FD-102C-7D58-FB6B238776BC}"/>
          </ac:spMkLst>
        </pc:spChg>
        <pc:spChg chg="mod">
          <ac:chgData name="David Loch" userId="34c5c6b0d0a5def8" providerId="LiveId" clId="{D61C0DE8-9296-4802-8A0E-0A040D16341D}" dt="2024-12-08T06:46:30.057" v="319" actId="20577"/>
          <ac:spMkLst>
            <pc:docMk/>
            <pc:sldMk cId="3897084698" sldId="285"/>
            <ac:spMk id="69" creationId="{D777C92E-3558-3368-CA56-1F7833824F8B}"/>
          </ac:spMkLst>
        </pc:spChg>
        <pc:spChg chg="mod">
          <ac:chgData name="David Loch" userId="34c5c6b0d0a5def8" providerId="LiveId" clId="{D61C0DE8-9296-4802-8A0E-0A040D16341D}" dt="2024-12-08T06:48:51.365" v="340" actId="6549"/>
          <ac:spMkLst>
            <pc:docMk/>
            <pc:sldMk cId="3897084698" sldId="285"/>
            <ac:spMk id="70" creationId="{FAF7BC8F-8CF0-D7ED-45F4-100AF646EE34}"/>
          </ac:spMkLst>
        </pc:spChg>
        <pc:spChg chg="mod">
          <ac:chgData name="David Loch" userId="34c5c6b0d0a5def8" providerId="LiveId" clId="{D61C0DE8-9296-4802-8A0E-0A040D16341D}" dt="2024-12-08T06:34:52.149" v="3" actId="6549"/>
          <ac:spMkLst>
            <pc:docMk/>
            <pc:sldMk cId="3897084698" sldId="285"/>
            <ac:spMk id="77" creationId="{B7DA137A-AAA3-579E-22AE-0EBBE019961C}"/>
          </ac:spMkLst>
        </pc:spChg>
        <pc:spChg chg="mod">
          <ac:chgData name="David Loch" userId="34c5c6b0d0a5def8" providerId="LiveId" clId="{D61C0DE8-9296-4802-8A0E-0A040D16341D}" dt="2024-12-08T06:41:12.970" v="247" actId="14100"/>
          <ac:spMkLst>
            <pc:docMk/>
            <pc:sldMk cId="3897084698" sldId="285"/>
            <ac:spMk id="78" creationId="{DCA4A34E-655A-F717-CBAF-CA1DD93AF2C6}"/>
          </ac:spMkLst>
        </pc:spChg>
        <pc:spChg chg="mod">
          <ac:chgData name="David Loch" userId="34c5c6b0d0a5def8" providerId="LiveId" clId="{D61C0DE8-9296-4802-8A0E-0A040D16341D}" dt="2024-12-08T06:41:23.910" v="251" actId="20577"/>
          <ac:spMkLst>
            <pc:docMk/>
            <pc:sldMk cId="3897084698" sldId="285"/>
            <ac:spMk id="79" creationId="{51D44F39-7E83-9280-0CF4-CC602C7E6E32}"/>
          </ac:spMkLst>
        </pc:spChg>
        <pc:spChg chg="mod">
          <ac:chgData name="David Loch" userId="34c5c6b0d0a5def8" providerId="LiveId" clId="{D61C0DE8-9296-4802-8A0E-0A040D16341D}" dt="2024-12-08T06:54:58.316" v="387" actId="20577"/>
          <ac:spMkLst>
            <pc:docMk/>
            <pc:sldMk cId="3897084698" sldId="285"/>
            <ac:spMk id="80" creationId="{32C6D2DD-5602-ED95-6C33-C53CD375F53F}"/>
          </ac:spMkLst>
        </pc:spChg>
        <pc:spChg chg="mod">
          <ac:chgData name="David Loch" userId="34c5c6b0d0a5def8" providerId="LiveId" clId="{D61C0DE8-9296-4802-8A0E-0A040D16341D}" dt="2024-12-08T06:40:53.654" v="206" actId="6549"/>
          <ac:spMkLst>
            <pc:docMk/>
            <pc:sldMk cId="3897084698" sldId="285"/>
            <ac:spMk id="81" creationId="{D495B401-F273-A169-53BB-2AEBE726C021}"/>
          </ac:spMkLst>
        </pc:spChg>
        <pc:spChg chg="mod">
          <ac:chgData name="David Loch" userId="34c5c6b0d0a5def8" providerId="LiveId" clId="{D61C0DE8-9296-4802-8A0E-0A040D16341D}" dt="2024-12-08T06:43:48.272" v="291" actId="6549"/>
          <ac:spMkLst>
            <pc:docMk/>
            <pc:sldMk cId="3897084698" sldId="285"/>
            <ac:spMk id="82" creationId="{93347412-E4EA-E793-7BED-1CB5CEE57FC8}"/>
          </ac:spMkLst>
        </pc:spChg>
        <pc:spChg chg="mod">
          <ac:chgData name="David Loch" userId="34c5c6b0d0a5def8" providerId="LiveId" clId="{D61C0DE8-9296-4802-8A0E-0A040D16341D}" dt="2024-12-08T06:44:01.774" v="295" actId="20577"/>
          <ac:spMkLst>
            <pc:docMk/>
            <pc:sldMk cId="3897084698" sldId="285"/>
            <ac:spMk id="83" creationId="{FCBC59F3-152B-CF30-2618-34F5585AE47B}"/>
          </ac:spMkLst>
        </pc:spChg>
        <pc:spChg chg="mod">
          <ac:chgData name="David Loch" userId="34c5c6b0d0a5def8" providerId="LiveId" clId="{D61C0DE8-9296-4802-8A0E-0A040D16341D}" dt="2024-12-08T06:55:18.114" v="394" actId="6549"/>
          <ac:spMkLst>
            <pc:docMk/>
            <pc:sldMk cId="3897084698" sldId="285"/>
            <ac:spMk id="84" creationId="{56C167F5-11A2-C09A-825A-3F913819090D}"/>
          </ac:spMkLst>
        </pc:spChg>
        <pc:spChg chg="mod">
          <ac:chgData name="David Loch" userId="34c5c6b0d0a5def8" providerId="LiveId" clId="{D61C0DE8-9296-4802-8A0E-0A040D16341D}" dt="2024-12-08T06:44:18.655" v="299" actId="20577"/>
          <ac:spMkLst>
            <pc:docMk/>
            <pc:sldMk cId="3897084698" sldId="285"/>
            <ac:spMk id="85" creationId="{13DFE2F0-FA51-5027-5083-318DE38EFED7}"/>
          </ac:spMkLst>
        </pc:spChg>
        <pc:spChg chg="mod">
          <ac:chgData name="David Loch" userId="34c5c6b0d0a5def8" providerId="LiveId" clId="{D61C0DE8-9296-4802-8A0E-0A040D16341D}" dt="2024-12-08T06:49:41.713" v="355" actId="6549"/>
          <ac:spMkLst>
            <pc:docMk/>
            <pc:sldMk cId="3897084698" sldId="285"/>
            <ac:spMk id="88" creationId="{63FB47A1-4E11-B229-B575-F4CDBF4DE90E}"/>
          </ac:spMkLst>
        </pc:spChg>
        <pc:spChg chg="mod">
          <ac:chgData name="David Loch" userId="34c5c6b0d0a5def8" providerId="LiveId" clId="{D61C0DE8-9296-4802-8A0E-0A040D16341D}" dt="2024-12-08T06:48:02.059" v="338" actId="6549"/>
          <ac:spMkLst>
            <pc:docMk/>
            <pc:sldMk cId="3897084698" sldId="285"/>
            <ac:spMk id="90" creationId="{49B82E6B-555C-93A2-312C-90831D43045B}"/>
          </ac:spMkLst>
        </pc:spChg>
        <pc:picChg chg="add mod">
          <ac:chgData name="David Loch" userId="34c5c6b0d0a5def8" providerId="LiveId" clId="{D61C0DE8-9296-4802-8A0E-0A040D16341D}" dt="2024-12-08T06:54:32.225" v="384"/>
          <ac:picMkLst>
            <pc:docMk/>
            <pc:sldMk cId="3897084698" sldId="285"/>
            <ac:picMk id="6" creationId="{90959493-710C-7422-A4C9-552191CDE7E5}"/>
          </ac:picMkLst>
        </pc:picChg>
      </pc:sldChg>
      <pc:sldChg chg="modSp mod">
        <pc:chgData name="David Loch" userId="34c5c6b0d0a5def8" providerId="LiveId" clId="{D61C0DE8-9296-4802-8A0E-0A040D16341D}" dt="2024-12-08T08:42:34.875" v="404" actId="255"/>
        <pc:sldMkLst>
          <pc:docMk/>
          <pc:sldMk cId="3763592033" sldId="286"/>
        </pc:sldMkLst>
        <pc:spChg chg="mod">
          <ac:chgData name="David Loch" userId="34c5c6b0d0a5def8" providerId="LiveId" clId="{D61C0DE8-9296-4802-8A0E-0A040D16341D}" dt="2024-12-08T08:42:27.888" v="402" actId="255"/>
          <ac:spMkLst>
            <pc:docMk/>
            <pc:sldMk cId="3763592033" sldId="286"/>
            <ac:spMk id="7" creationId="{17AA057D-0728-B0CA-8DB3-A96DCB984236}"/>
          </ac:spMkLst>
        </pc:spChg>
        <pc:spChg chg="mod">
          <ac:chgData name="David Loch" userId="34c5c6b0d0a5def8" providerId="LiveId" clId="{D61C0DE8-9296-4802-8A0E-0A040D16341D}" dt="2024-12-08T08:42:34.875" v="404" actId="255"/>
          <ac:spMkLst>
            <pc:docMk/>
            <pc:sldMk cId="3763592033" sldId="286"/>
            <ac:spMk id="8" creationId="{09D31AFF-A319-DC05-3EF2-2E57F7DA7111}"/>
          </ac:spMkLst>
        </pc:spChg>
        <pc:spChg chg="mod">
          <ac:chgData name="David Loch" userId="34c5c6b0d0a5def8" providerId="LiveId" clId="{D61C0DE8-9296-4802-8A0E-0A040D16341D}" dt="2024-12-08T08:42:23.496" v="401" actId="255"/>
          <ac:spMkLst>
            <pc:docMk/>
            <pc:sldMk cId="3763592033" sldId="286"/>
            <ac:spMk id="9" creationId="{934438D2-B00A-DAD8-E1E1-94FE1F1AA3FD}"/>
          </ac:spMkLst>
        </pc:spChg>
      </pc:sldChg>
      <pc:sldChg chg="modSp mod">
        <pc:chgData name="David Loch" userId="34c5c6b0d0a5def8" providerId="LiveId" clId="{D61C0DE8-9296-4802-8A0E-0A040D16341D}" dt="2024-12-08T08:51:55.663" v="477" actId="403"/>
        <pc:sldMkLst>
          <pc:docMk/>
          <pc:sldMk cId="1843274777" sldId="289"/>
        </pc:sldMkLst>
        <pc:spChg chg="mod">
          <ac:chgData name="David Loch" userId="34c5c6b0d0a5def8" providerId="LiveId" clId="{D61C0DE8-9296-4802-8A0E-0A040D16341D}" dt="2024-12-08T08:41:16.703" v="395" actId="20577"/>
          <ac:spMkLst>
            <pc:docMk/>
            <pc:sldMk cId="1843274777" sldId="289"/>
            <ac:spMk id="18" creationId="{9D51C901-B901-D778-B1E9-4F4CD0AFE7C7}"/>
          </ac:spMkLst>
        </pc:spChg>
        <pc:spChg chg="mod">
          <ac:chgData name="David Loch" userId="34c5c6b0d0a5def8" providerId="LiveId" clId="{D61C0DE8-9296-4802-8A0E-0A040D16341D}" dt="2024-12-08T08:41:22.160" v="397" actId="20577"/>
          <ac:spMkLst>
            <pc:docMk/>
            <pc:sldMk cId="1843274777" sldId="289"/>
            <ac:spMk id="19" creationId="{32D28DBF-804C-4FF4-F48A-D971BA7D2A24}"/>
          </ac:spMkLst>
        </pc:spChg>
        <pc:spChg chg="mod">
          <ac:chgData name="David Loch" userId="34c5c6b0d0a5def8" providerId="LiveId" clId="{D61C0DE8-9296-4802-8A0E-0A040D16341D}" dt="2024-12-08T08:51:55.663" v="477" actId="403"/>
          <ac:spMkLst>
            <pc:docMk/>
            <pc:sldMk cId="1843274777" sldId="289"/>
            <ac:spMk id="29" creationId="{93A915FD-9FD4-FEB4-ECAC-25E02D66FE20}"/>
          </ac:spMkLst>
        </pc:spChg>
        <pc:spChg chg="mod">
          <ac:chgData name="David Loch" userId="34c5c6b0d0a5def8" providerId="LiveId" clId="{D61C0DE8-9296-4802-8A0E-0A040D16341D}" dt="2024-12-08T08:41:20.003" v="396" actId="20577"/>
          <ac:spMkLst>
            <pc:docMk/>
            <pc:sldMk cId="1843274777" sldId="289"/>
            <ac:spMk id="30" creationId="{90FEEAD1-46A8-F41E-8360-A114A346291B}"/>
          </ac:spMkLst>
        </pc:spChg>
      </pc:sldChg>
      <pc:sldChg chg="modSp mod">
        <pc:chgData name="David Loch" userId="34c5c6b0d0a5def8" providerId="LiveId" clId="{D61C0DE8-9296-4802-8A0E-0A040D16341D}" dt="2024-12-08T08:51:48.538" v="476" actId="404"/>
        <pc:sldMkLst>
          <pc:docMk/>
          <pc:sldMk cId="192038917" sldId="290"/>
        </pc:sldMkLst>
        <pc:spChg chg="mod">
          <ac:chgData name="David Loch" userId="34c5c6b0d0a5def8" providerId="LiveId" clId="{D61C0DE8-9296-4802-8A0E-0A040D16341D}" dt="2024-12-08T08:41:55.357" v="398" actId="2711"/>
          <ac:spMkLst>
            <pc:docMk/>
            <pc:sldMk cId="192038917" sldId="290"/>
            <ac:spMk id="8" creationId="{D09E0CB6-90D7-D83A-8FD9-858A49AC5E69}"/>
          </ac:spMkLst>
        </pc:spChg>
        <pc:spChg chg="mod">
          <ac:chgData name="David Loch" userId="34c5c6b0d0a5def8" providerId="LiveId" clId="{D61C0DE8-9296-4802-8A0E-0A040D16341D}" dt="2024-12-08T08:51:44.790" v="475" actId="404"/>
          <ac:spMkLst>
            <pc:docMk/>
            <pc:sldMk cId="192038917" sldId="290"/>
            <ac:spMk id="13" creationId="{F884BAF7-F17E-0903-C735-FFB5CF6E2B21}"/>
          </ac:spMkLst>
        </pc:spChg>
        <pc:spChg chg="mod">
          <ac:chgData name="David Loch" userId="34c5c6b0d0a5def8" providerId="LiveId" clId="{D61C0DE8-9296-4802-8A0E-0A040D16341D}" dt="2024-12-08T08:51:48.538" v="476" actId="404"/>
          <ac:spMkLst>
            <pc:docMk/>
            <pc:sldMk cId="192038917" sldId="290"/>
            <ac:spMk id="14" creationId="{83D7E887-4FAB-AC1B-44E6-25B356DB1662}"/>
          </ac:spMkLst>
        </pc:spChg>
      </pc:sldChg>
      <pc:sldChg chg="addSp delSp modSp mod">
        <pc:chgData name="David Loch" userId="34c5c6b0d0a5def8" providerId="LiveId" clId="{D61C0DE8-9296-4802-8A0E-0A040D16341D}" dt="2024-12-08T06:53:37.223" v="383" actId="20577"/>
        <pc:sldMkLst>
          <pc:docMk/>
          <pc:sldMk cId="547405028" sldId="291"/>
        </pc:sldMkLst>
        <pc:spChg chg="mod">
          <ac:chgData name="David Loch" userId="34c5c6b0d0a5def8" providerId="LiveId" clId="{D61C0DE8-9296-4802-8A0E-0A040D16341D}" dt="2024-12-08T06:53:37.223" v="383" actId="20577"/>
          <ac:spMkLst>
            <pc:docMk/>
            <pc:sldMk cId="547405028" sldId="291"/>
            <ac:spMk id="15" creationId="{095DA335-96BC-3E40-22EE-872CBD847DE8}"/>
          </ac:spMkLst>
        </pc:spChg>
        <pc:picChg chg="add mod">
          <ac:chgData name="David Loch" userId="34c5c6b0d0a5def8" providerId="LiveId" clId="{D61C0DE8-9296-4802-8A0E-0A040D16341D}" dt="2024-12-08T06:53:34.362" v="381"/>
          <ac:picMkLst>
            <pc:docMk/>
            <pc:sldMk cId="547405028" sldId="291"/>
            <ac:picMk id="3" creationId="{6B7F8FDC-B764-2524-FBB8-08ACE198B7E6}"/>
          </ac:picMkLst>
        </pc:picChg>
        <pc:picChg chg="del mod">
          <ac:chgData name="David Loch" userId="34c5c6b0d0a5def8" providerId="LiveId" clId="{D61C0DE8-9296-4802-8A0E-0A040D16341D}" dt="2024-12-08T06:53:15.413" v="359" actId="21"/>
          <ac:picMkLst>
            <pc:docMk/>
            <pc:sldMk cId="547405028" sldId="291"/>
            <ac:picMk id="17" creationId="{6B7F8FDC-B764-2524-FBB8-08ACE198B7E6}"/>
          </ac:picMkLst>
        </pc:picChg>
      </pc:sldChg>
      <pc:sldChg chg="modSp mod">
        <pc:chgData name="David Loch" userId="34c5c6b0d0a5def8" providerId="LiveId" clId="{D61C0DE8-9296-4802-8A0E-0A040D16341D}" dt="2024-12-08T08:52:29.403" v="484" actId="1035"/>
        <pc:sldMkLst>
          <pc:docMk/>
          <pc:sldMk cId="995379758" sldId="292"/>
        </pc:sldMkLst>
        <pc:spChg chg="mod">
          <ac:chgData name="David Loch" userId="34c5c6b0d0a5def8" providerId="LiveId" clId="{D61C0DE8-9296-4802-8A0E-0A040D16341D}" dt="2024-12-08T08:52:25.868" v="482" actId="1036"/>
          <ac:spMkLst>
            <pc:docMk/>
            <pc:sldMk cId="995379758" sldId="292"/>
            <ac:spMk id="7" creationId="{87662DF2-9324-A66B-3866-20A73978E38A}"/>
          </ac:spMkLst>
        </pc:spChg>
        <pc:spChg chg="mod">
          <ac:chgData name="David Loch" userId="34c5c6b0d0a5def8" providerId="LiveId" clId="{D61C0DE8-9296-4802-8A0E-0A040D16341D}" dt="2024-12-08T08:52:22.764" v="481" actId="1036"/>
          <ac:spMkLst>
            <pc:docMk/>
            <pc:sldMk cId="995379758" sldId="292"/>
            <ac:spMk id="8" creationId="{F8020FF8-C948-8804-E984-81B8AAF95916}"/>
          </ac:spMkLst>
        </pc:spChg>
        <pc:spChg chg="mod">
          <ac:chgData name="David Loch" userId="34c5c6b0d0a5def8" providerId="LiveId" clId="{D61C0DE8-9296-4802-8A0E-0A040D16341D}" dt="2024-12-08T08:52:29.403" v="484" actId="1035"/>
          <ac:spMkLst>
            <pc:docMk/>
            <pc:sldMk cId="995379758" sldId="292"/>
            <ac:spMk id="12" creationId="{9859DF3E-52FA-731A-1C6C-55A95A3ACB66}"/>
          </ac:spMkLst>
        </pc:spChg>
      </pc:sldChg>
      <pc:sldChg chg="modSp mod">
        <pc:chgData name="David Loch" userId="34c5c6b0d0a5def8" providerId="LiveId" clId="{D61C0DE8-9296-4802-8A0E-0A040D16341D}" dt="2024-12-08T08:51:13.327" v="472" actId="403"/>
        <pc:sldMkLst>
          <pc:docMk/>
          <pc:sldMk cId="66439011" sldId="293"/>
        </pc:sldMkLst>
        <pc:spChg chg="mod">
          <ac:chgData name="David Loch" userId="34c5c6b0d0a5def8" providerId="LiveId" clId="{D61C0DE8-9296-4802-8A0E-0A040D16341D}" dt="2024-12-08T08:49:40.068" v="453" actId="255"/>
          <ac:spMkLst>
            <pc:docMk/>
            <pc:sldMk cId="66439011" sldId="293"/>
            <ac:spMk id="30" creationId="{4039605A-46DA-FEA2-6F03-0F3549EB8A87}"/>
          </ac:spMkLst>
        </pc:spChg>
        <pc:spChg chg="mod">
          <ac:chgData name="David Loch" userId="34c5c6b0d0a5def8" providerId="LiveId" clId="{D61C0DE8-9296-4802-8A0E-0A040D16341D}" dt="2024-12-08T08:50:25.642" v="468" actId="1035"/>
          <ac:spMkLst>
            <pc:docMk/>
            <pc:sldMk cId="66439011" sldId="293"/>
            <ac:spMk id="32" creationId="{6E7E32D9-3F87-2973-D78E-7E90166AB40D}"/>
          </ac:spMkLst>
        </pc:spChg>
        <pc:spChg chg="mod">
          <ac:chgData name="David Loch" userId="34c5c6b0d0a5def8" providerId="LiveId" clId="{D61C0DE8-9296-4802-8A0E-0A040D16341D}" dt="2024-12-08T08:49:46.487" v="454" actId="255"/>
          <ac:spMkLst>
            <pc:docMk/>
            <pc:sldMk cId="66439011" sldId="293"/>
            <ac:spMk id="33" creationId="{8622F258-B3A6-31B3-4CEC-2A851A3C1722}"/>
          </ac:spMkLst>
        </pc:spChg>
        <pc:spChg chg="mod">
          <ac:chgData name="David Loch" userId="34c5c6b0d0a5def8" providerId="LiveId" clId="{D61C0DE8-9296-4802-8A0E-0A040D16341D}" dt="2024-12-08T08:50:17.862" v="464" actId="1035"/>
          <ac:spMkLst>
            <pc:docMk/>
            <pc:sldMk cId="66439011" sldId="293"/>
            <ac:spMk id="35" creationId="{4D7BBDFA-FBD9-FB1E-B779-CE1FB87A3045}"/>
          </ac:spMkLst>
        </pc:spChg>
        <pc:spChg chg="mod">
          <ac:chgData name="David Loch" userId="34c5c6b0d0a5def8" providerId="LiveId" clId="{D61C0DE8-9296-4802-8A0E-0A040D16341D}" dt="2024-12-08T08:50:10.804" v="461" actId="20577"/>
          <ac:spMkLst>
            <pc:docMk/>
            <pc:sldMk cId="66439011" sldId="293"/>
            <ac:spMk id="36" creationId="{59346F2F-70A7-6CF0-4DC5-D115328EF667}"/>
          </ac:spMkLst>
        </pc:spChg>
        <pc:spChg chg="mod">
          <ac:chgData name="David Loch" userId="34c5c6b0d0a5def8" providerId="LiveId" clId="{D61C0DE8-9296-4802-8A0E-0A040D16341D}" dt="2024-12-08T08:50:04.644" v="458" actId="14100"/>
          <ac:spMkLst>
            <pc:docMk/>
            <pc:sldMk cId="66439011" sldId="293"/>
            <ac:spMk id="38" creationId="{F7CEDB80-FABE-3641-AD4B-B44A2B711D4E}"/>
          </ac:spMkLst>
        </pc:spChg>
        <pc:spChg chg="mod">
          <ac:chgData name="David Loch" userId="34c5c6b0d0a5def8" providerId="LiveId" clId="{D61C0DE8-9296-4802-8A0E-0A040D16341D}" dt="2024-12-08T08:50:21.682" v="467" actId="1035"/>
          <ac:spMkLst>
            <pc:docMk/>
            <pc:sldMk cId="66439011" sldId="293"/>
            <ac:spMk id="39" creationId="{3E4FF709-4D03-B7A1-F0A9-C194DE959F08}"/>
          </ac:spMkLst>
        </pc:spChg>
        <pc:spChg chg="mod">
          <ac:chgData name="David Loch" userId="34c5c6b0d0a5def8" providerId="LiveId" clId="{D61C0DE8-9296-4802-8A0E-0A040D16341D}" dt="2024-12-08T08:51:13.327" v="472" actId="403"/>
          <ac:spMkLst>
            <pc:docMk/>
            <pc:sldMk cId="66439011" sldId="293"/>
            <ac:spMk id="43" creationId="{6C0BF96D-B941-E38F-F8B7-5CDD4B647C36}"/>
          </ac:spMkLst>
        </pc:spChg>
      </pc:sldChg>
      <pc:sldChg chg="modSp mod">
        <pc:chgData name="David Loch" userId="34c5c6b0d0a5def8" providerId="LiveId" clId="{D61C0DE8-9296-4802-8A0E-0A040D16341D}" dt="2024-12-08T08:53:23.468" v="494" actId="1036"/>
        <pc:sldMkLst>
          <pc:docMk/>
          <pc:sldMk cId="1444155177" sldId="294"/>
        </pc:sldMkLst>
        <pc:spChg chg="mod">
          <ac:chgData name="David Loch" userId="34c5c6b0d0a5def8" providerId="LiveId" clId="{D61C0DE8-9296-4802-8A0E-0A040D16341D}" dt="2024-12-08T08:51:38.283" v="474" actId="404"/>
          <ac:spMkLst>
            <pc:docMk/>
            <pc:sldMk cId="1444155177" sldId="294"/>
            <ac:spMk id="15" creationId="{0B952C2E-E60A-6159-1C87-8EE3F7884A8E}"/>
          </ac:spMkLst>
        </pc:spChg>
        <pc:spChg chg="mod">
          <ac:chgData name="David Loch" userId="34c5c6b0d0a5def8" providerId="LiveId" clId="{D61C0DE8-9296-4802-8A0E-0A040D16341D}" dt="2024-12-08T08:53:02.766" v="488" actId="255"/>
          <ac:spMkLst>
            <pc:docMk/>
            <pc:sldMk cId="1444155177" sldId="294"/>
            <ac:spMk id="16" creationId="{C8B35766-DBB8-4034-B6F4-8CC1AD3670D9}"/>
          </ac:spMkLst>
        </pc:spChg>
        <pc:spChg chg="mod">
          <ac:chgData name="David Loch" userId="34c5c6b0d0a5def8" providerId="LiveId" clId="{D61C0DE8-9296-4802-8A0E-0A040D16341D}" dt="2024-12-08T08:53:19.795" v="492" actId="1036"/>
          <ac:spMkLst>
            <pc:docMk/>
            <pc:sldMk cId="1444155177" sldId="294"/>
            <ac:spMk id="17" creationId="{E9C35C49-E4FC-3291-1703-1E47BC693DA5}"/>
          </ac:spMkLst>
        </pc:spChg>
        <pc:spChg chg="mod">
          <ac:chgData name="David Loch" userId="34c5c6b0d0a5def8" providerId="LiveId" clId="{D61C0DE8-9296-4802-8A0E-0A040D16341D}" dt="2024-12-08T08:53:19.795" v="492" actId="1036"/>
          <ac:spMkLst>
            <pc:docMk/>
            <pc:sldMk cId="1444155177" sldId="294"/>
            <ac:spMk id="19" creationId="{0FD664A4-E656-2AD8-F896-0B97C250BAC3}"/>
          </ac:spMkLst>
        </pc:spChg>
        <pc:spChg chg="mod">
          <ac:chgData name="David Loch" userId="34c5c6b0d0a5def8" providerId="LiveId" clId="{D61C0DE8-9296-4802-8A0E-0A040D16341D}" dt="2024-12-08T08:53:23.468" v="494" actId="1036"/>
          <ac:spMkLst>
            <pc:docMk/>
            <pc:sldMk cId="1444155177" sldId="294"/>
            <ac:spMk id="21" creationId="{98FA4B9A-EEFD-379B-6135-0A0ACDD69375}"/>
          </ac:spMkLst>
        </pc:spChg>
        <pc:spChg chg="mod">
          <ac:chgData name="David Loch" userId="34c5c6b0d0a5def8" providerId="LiveId" clId="{D61C0DE8-9296-4802-8A0E-0A040D16341D}" dt="2024-12-08T08:53:23.468" v="494" actId="1036"/>
          <ac:spMkLst>
            <pc:docMk/>
            <pc:sldMk cId="1444155177" sldId="294"/>
            <ac:spMk id="22" creationId="{71EFB310-5004-48D3-AFEE-0B8BA602D9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4C75D-9B9A-4DBB-A78E-B4DB70C049FA}"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C2E59-5BF8-47D5-848A-90B2B4184D38}" type="slidenum">
              <a:rPr lang="en-US" smtClean="0"/>
              <a:t>‹#›</a:t>
            </a:fld>
            <a:endParaRPr lang="en-US"/>
          </a:p>
        </p:txBody>
      </p:sp>
    </p:spTree>
    <p:extLst>
      <p:ext uri="{BB962C8B-B14F-4D97-AF65-F5344CB8AC3E}">
        <p14:creationId xmlns:p14="http://schemas.microsoft.com/office/powerpoint/2010/main" val="46111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D4C2E59-5BF8-47D5-848A-90B2B4184D38}" type="slidenum">
              <a:rPr lang="en-US" smtClean="0"/>
              <a:t>4</a:t>
            </a:fld>
            <a:endParaRPr lang="en-US"/>
          </a:p>
        </p:txBody>
      </p:sp>
    </p:spTree>
    <p:extLst>
      <p:ext uri="{BB962C8B-B14F-4D97-AF65-F5344CB8AC3E}">
        <p14:creationId xmlns:p14="http://schemas.microsoft.com/office/powerpoint/2010/main" val="294106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4C2E59-5BF8-47D5-848A-90B2B4184D38}" type="slidenum">
              <a:rPr lang="en-US" smtClean="0"/>
              <a:t>5</a:t>
            </a:fld>
            <a:endParaRPr lang="en-US"/>
          </a:p>
        </p:txBody>
      </p:sp>
    </p:spTree>
    <p:extLst>
      <p:ext uri="{BB962C8B-B14F-4D97-AF65-F5344CB8AC3E}">
        <p14:creationId xmlns:p14="http://schemas.microsoft.com/office/powerpoint/2010/main" val="1214896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4C2E59-5BF8-47D5-848A-90B2B4184D38}" type="slidenum">
              <a:rPr lang="en-US" smtClean="0"/>
              <a:t>15</a:t>
            </a:fld>
            <a:endParaRPr lang="en-US"/>
          </a:p>
        </p:txBody>
      </p:sp>
    </p:spTree>
    <p:extLst>
      <p:ext uri="{BB962C8B-B14F-4D97-AF65-F5344CB8AC3E}">
        <p14:creationId xmlns:p14="http://schemas.microsoft.com/office/powerpoint/2010/main" val="626039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6BB0FD2-A6C1-F2D9-A36E-F3C75A3DA7C5}"/>
              </a:ext>
            </a:extLst>
          </p:cNvPr>
          <p:cNvSpPr>
            <a:spLocks noGrp="1"/>
          </p:cNvSpPr>
          <p:nvPr>
            <p:ph type="pic" sz="quarter" idx="11"/>
          </p:nvPr>
        </p:nvSpPr>
        <p:spPr>
          <a:xfrm>
            <a:off x="990601" y="5136930"/>
            <a:ext cx="1828800" cy="2140389"/>
          </a:xfrm>
          <a:custGeom>
            <a:avLst/>
            <a:gdLst>
              <a:gd name="connsiteX0" fmla="*/ 914400 w 1828800"/>
              <a:gd name="connsiteY0" fmla="*/ 0 h 2140389"/>
              <a:gd name="connsiteX1" fmla="*/ 1828800 w 1828800"/>
              <a:gd name="connsiteY1" fmla="*/ 914400 h 2140389"/>
              <a:gd name="connsiteX2" fmla="*/ 1828799 w 1828800"/>
              <a:gd name="connsiteY2" fmla="*/ 1225989 h 2140389"/>
              <a:gd name="connsiteX3" fmla="*/ 914399 w 1828800"/>
              <a:gd name="connsiteY3" fmla="*/ 2140389 h 2140389"/>
              <a:gd name="connsiteX4" fmla="*/ 914400 w 1828800"/>
              <a:gd name="connsiteY4" fmla="*/ 2140388 h 2140389"/>
              <a:gd name="connsiteX5" fmla="*/ 0 w 1828800"/>
              <a:gd name="connsiteY5" fmla="*/ 1225988 h 2140389"/>
              <a:gd name="connsiteX6" fmla="*/ 0 w 1828800"/>
              <a:gd name="connsiteY6" fmla="*/ 914400 h 2140389"/>
              <a:gd name="connsiteX7" fmla="*/ 914400 w 1828800"/>
              <a:gd name="connsiteY7" fmla="*/ 0 h 21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140389">
                <a:moveTo>
                  <a:pt x="914400" y="0"/>
                </a:moveTo>
                <a:cubicBezTo>
                  <a:pt x="1419409" y="0"/>
                  <a:pt x="1828800" y="409391"/>
                  <a:pt x="1828800" y="914400"/>
                </a:cubicBezTo>
                <a:cubicBezTo>
                  <a:pt x="1828800" y="1018263"/>
                  <a:pt x="1828799" y="1122126"/>
                  <a:pt x="1828799" y="1225989"/>
                </a:cubicBezTo>
                <a:cubicBezTo>
                  <a:pt x="1828799" y="1730998"/>
                  <a:pt x="1419408" y="2140389"/>
                  <a:pt x="914399" y="2140389"/>
                </a:cubicBezTo>
                <a:lnTo>
                  <a:pt x="914400" y="2140388"/>
                </a:lnTo>
                <a:cubicBezTo>
                  <a:pt x="409391" y="2140388"/>
                  <a:pt x="0" y="1730997"/>
                  <a:pt x="0" y="1225988"/>
                </a:cubicBezTo>
                <a:lnTo>
                  <a:pt x="0" y="914400"/>
                </a:lnTo>
                <a:cubicBezTo>
                  <a:pt x="0" y="409391"/>
                  <a:pt x="409391" y="0"/>
                  <a:pt x="914400" y="0"/>
                </a:cubicBezTo>
                <a:close/>
              </a:path>
            </a:pathLst>
          </a:custGeom>
        </p:spPr>
        <p:txBody>
          <a:bodyPr wrap="square" anchor="ctr">
            <a:noAutofit/>
          </a:bodyPr>
          <a:lstStyle>
            <a:lvl1pPr marL="0" indent="0" algn="ctr">
              <a:buNone/>
              <a:defRPr/>
            </a:lvl1pPr>
          </a:lstStyle>
          <a:p>
            <a:endParaRPr lang="en-US" dirty="0"/>
          </a:p>
        </p:txBody>
      </p:sp>
      <p:sp>
        <p:nvSpPr>
          <p:cNvPr id="9" name="Picture Placeholder 8">
            <a:extLst>
              <a:ext uri="{FF2B5EF4-FFF2-40B4-BE49-F238E27FC236}">
                <a16:creationId xmlns:a16="http://schemas.microsoft.com/office/drawing/2014/main" id="{9C93D4CC-9161-7054-CD45-68DD1DB85CAA}"/>
              </a:ext>
            </a:extLst>
          </p:cNvPr>
          <p:cNvSpPr>
            <a:spLocks noGrp="1"/>
          </p:cNvSpPr>
          <p:nvPr>
            <p:ph type="pic" sz="quarter" idx="12"/>
          </p:nvPr>
        </p:nvSpPr>
        <p:spPr>
          <a:xfrm>
            <a:off x="990601" y="7352860"/>
            <a:ext cx="1828800" cy="2140389"/>
          </a:xfrm>
          <a:custGeom>
            <a:avLst/>
            <a:gdLst>
              <a:gd name="connsiteX0" fmla="*/ 914400 w 1828800"/>
              <a:gd name="connsiteY0" fmla="*/ 0 h 2140389"/>
              <a:gd name="connsiteX1" fmla="*/ 1828800 w 1828800"/>
              <a:gd name="connsiteY1" fmla="*/ 914400 h 2140389"/>
              <a:gd name="connsiteX2" fmla="*/ 1828799 w 1828800"/>
              <a:gd name="connsiteY2" fmla="*/ 1225989 h 2140389"/>
              <a:gd name="connsiteX3" fmla="*/ 914399 w 1828800"/>
              <a:gd name="connsiteY3" fmla="*/ 2140389 h 2140389"/>
              <a:gd name="connsiteX4" fmla="*/ 914400 w 1828800"/>
              <a:gd name="connsiteY4" fmla="*/ 2140388 h 2140389"/>
              <a:gd name="connsiteX5" fmla="*/ 0 w 1828800"/>
              <a:gd name="connsiteY5" fmla="*/ 1225988 h 2140389"/>
              <a:gd name="connsiteX6" fmla="*/ 0 w 1828800"/>
              <a:gd name="connsiteY6" fmla="*/ 914400 h 2140389"/>
              <a:gd name="connsiteX7" fmla="*/ 914400 w 1828800"/>
              <a:gd name="connsiteY7" fmla="*/ 0 h 21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140389">
                <a:moveTo>
                  <a:pt x="914400" y="0"/>
                </a:moveTo>
                <a:cubicBezTo>
                  <a:pt x="1419409" y="0"/>
                  <a:pt x="1828800" y="409391"/>
                  <a:pt x="1828800" y="914400"/>
                </a:cubicBezTo>
                <a:cubicBezTo>
                  <a:pt x="1828800" y="1018263"/>
                  <a:pt x="1828799" y="1122126"/>
                  <a:pt x="1828799" y="1225989"/>
                </a:cubicBezTo>
                <a:cubicBezTo>
                  <a:pt x="1828799" y="1730998"/>
                  <a:pt x="1419408" y="2140389"/>
                  <a:pt x="914399" y="2140389"/>
                </a:cubicBezTo>
                <a:lnTo>
                  <a:pt x="914400" y="2140388"/>
                </a:lnTo>
                <a:cubicBezTo>
                  <a:pt x="409391" y="2140388"/>
                  <a:pt x="0" y="1730997"/>
                  <a:pt x="0" y="1225988"/>
                </a:cubicBezTo>
                <a:lnTo>
                  <a:pt x="0" y="914400"/>
                </a:lnTo>
                <a:cubicBezTo>
                  <a:pt x="0" y="409391"/>
                  <a:pt x="409391" y="0"/>
                  <a:pt x="914400" y="0"/>
                </a:cubicBezTo>
                <a:close/>
              </a:path>
            </a:pathLst>
          </a:custGeom>
        </p:spPr>
        <p:txBody>
          <a:bodyPr wrap="square" anchor="ctr">
            <a:noAutofit/>
          </a:bodyPr>
          <a:lstStyle>
            <a:lvl1pPr marL="0" indent="0" algn="ctr">
              <a:buNone/>
              <a:defRPr/>
            </a:lvl1pPr>
          </a:lstStyle>
          <a:p>
            <a:endParaRPr lang="en-US"/>
          </a:p>
        </p:txBody>
      </p:sp>
      <p:sp>
        <p:nvSpPr>
          <p:cNvPr id="7" name="Picture Placeholder 6">
            <a:extLst>
              <a:ext uri="{FF2B5EF4-FFF2-40B4-BE49-F238E27FC236}">
                <a16:creationId xmlns:a16="http://schemas.microsoft.com/office/drawing/2014/main" id="{23A0FD6C-C58E-A873-F35E-D543CC921F5E}"/>
              </a:ext>
            </a:extLst>
          </p:cNvPr>
          <p:cNvSpPr>
            <a:spLocks noGrp="1"/>
          </p:cNvSpPr>
          <p:nvPr>
            <p:ph type="pic" sz="quarter" idx="10"/>
          </p:nvPr>
        </p:nvSpPr>
        <p:spPr>
          <a:xfrm>
            <a:off x="990601" y="2921000"/>
            <a:ext cx="1828800" cy="2140389"/>
          </a:xfrm>
          <a:custGeom>
            <a:avLst/>
            <a:gdLst>
              <a:gd name="connsiteX0" fmla="*/ 914400 w 1828800"/>
              <a:gd name="connsiteY0" fmla="*/ 0 h 2140389"/>
              <a:gd name="connsiteX1" fmla="*/ 1828800 w 1828800"/>
              <a:gd name="connsiteY1" fmla="*/ 914400 h 2140389"/>
              <a:gd name="connsiteX2" fmla="*/ 1828799 w 1828800"/>
              <a:gd name="connsiteY2" fmla="*/ 1225989 h 2140389"/>
              <a:gd name="connsiteX3" fmla="*/ 914399 w 1828800"/>
              <a:gd name="connsiteY3" fmla="*/ 2140389 h 2140389"/>
              <a:gd name="connsiteX4" fmla="*/ 914400 w 1828800"/>
              <a:gd name="connsiteY4" fmla="*/ 2140388 h 2140389"/>
              <a:gd name="connsiteX5" fmla="*/ 0 w 1828800"/>
              <a:gd name="connsiteY5" fmla="*/ 1225988 h 2140389"/>
              <a:gd name="connsiteX6" fmla="*/ 0 w 1828800"/>
              <a:gd name="connsiteY6" fmla="*/ 914400 h 2140389"/>
              <a:gd name="connsiteX7" fmla="*/ 914400 w 1828800"/>
              <a:gd name="connsiteY7" fmla="*/ 0 h 21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140389">
                <a:moveTo>
                  <a:pt x="914400" y="0"/>
                </a:moveTo>
                <a:cubicBezTo>
                  <a:pt x="1419409" y="0"/>
                  <a:pt x="1828800" y="409391"/>
                  <a:pt x="1828800" y="914400"/>
                </a:cubicBezTo>
                <a:cubicBezTo>
                  <a:pt x="1828800" y="1018263"/>
                  <a:pt x="1828799" y="1122126"/>
                  <a:pt x="1828799" y="1225989"/>
                </a:cubicBezTo>
                <a:cubicBezTo>
                  <a:pt x="1828799" y="1730998"/>
                  <a:pt x="1419408" y="2140389"/>
                  <a:pt x="914399" y="2140389"/>
                </a:cubicBezTo>
                <a:lnTo>
                  <a:pt x="914400" y="2140388"/>
                </a:lnTo>
                <a:cubicBezTo>
                  <a:pt x="409391" y="2140388"/>
                  <a:pt x="0" y="1730997"/>
                  <a:pt x="0" y="1225988"/>
                </a:cubicBezTo>
                <a:lnTo>
                  <a:pt x="0" y="914400"/>
                </a:lnTo>
                <a:cubicBezTo>
                  <a:pt x="0" y="409391"/>
                  <a:pt x="409391" y="0"/>
                  <a:pt x="914400" y="0"/>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25077194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59454A-85BF-3C96-3EB0-36D32BBF5F99}"/>
              </a:ext>
            </a:extLst>
          </p:cNvPr>
          <p:cNvSpPr>
            <a:spLocks noGrp="1"/>
          </p:cNvSpPr>
          <p:nvPr>
            <p:ph type="pic" sz="quarter" idx="10"/>
          </p:nvPr>
        </p:nvSpPr>
        <p:spPr>
          <a:xfrm>
            <a:off x="990599" y="1866900"/>
            <a:ext cx="3733802" cy="2465314"/>
          </a:xfrm>
          <a:custGeom>
            <a:avLst/>
            <a:gdLst>
              <a:gd name="connsiteX0" fmla="*/ 0 w 4343401"/>
              <a:gd name="connsiteY0" fmla="*/ 1423156 h 2846314"/>
              <a:gd name="connsiteX1" fmla="*/ 0 w 4343401"/>
              <a:gd name="connsiteY1" fmla="*/ 1423157 h 2846314"/>
              <a:gd name="connsiteX2" fmla="*/ 0 w 4343401"/>
              <a:gd name="connsiteY2" fmla="*/ 1423157 h 2846314"/>
              <a:gd name="connsiteX3" fmla="*/ 1423157 w 4343401"/>
              <a:gd name="connsiteY3" fmla="*/ 0 h 2846314"/>
              <a:gd name="connsiteX4" fmla="*/ 2920244 w 4343401"/>
              <a:gd name="connsiteY4" fmla="*/ 0 h 2846314"/>
              <a:gd name="connsiteX5" fmla="*/ 4343401 w 4343401"/>
              <a:gd name="connsiteY5" fmla="*/ 1423157 h 2846314"/>
              <a:gd name="connsiteX6" fmla="*/ 4343400 w 4343401"/>
              <a:gd name="connsiteY6" fmla="*/ 1423157 h 2846314"/>
              <a:gd name="connsiteX7" fmla="*/ 2920243 w 4343401"/>
              <a:gd name="connsiteY7" fmla="*/ 2846314 h 2846314"/>
              <a:gd name="connsiteX8" fmla="*/ 1423157 w 4343401"/>
              <a:gd name="connsiteY8" fmla="*/ 2846313 h 2846314"/>
              <a:gd name="connsiteX9" fmla="*/ 7348 w 4343401"/>
              <a:gd name="connsiteY9" fmla="*/ 1568666 h 2846314"/>
              <a:gd name="connsiteX10" fmla="*/ 0 w 4343401"/>
              <a:gd name="connsiteY10" fmla="*/ 1423157 h 2846314"/>
              <a:gd name="connsiteX11" fmla="*/ 7348 w 4343401"/>
              <a:gd name="connsiteY11" fmla="*/ 1277647 h 2846314"/>
              <a:gd name="connsiteX12" fmla="*/ 1423157 w 4343401"/>
              <a:gd name="connsiteY12" fmla="*/ 0 h 284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3401" h="2846314">
                <a:moveTo>
                  <a:pt x="0" y="1423156"/>
                </a:moveTo>
                <a:lnTo>
                  <a:pt x="0" y="1423157"/>
                </a:lnTo>
                <a:lnTo>
                  <a:pt x="0" y="1423157"/>
                </a:lnTo>
                <a:close/>
                <a:moveTo>
                  <a:pt x="1423157" y="0"/>
                </a:moveTo>
                <a:lnTo>
                  <a:pt x="2920244" y="0"/>
                </a:lnTo>
                <a:cubicBezTo>
                  <a:pt x="3706232" y="0"/>
                  <a:pt x="4343401" y="637169"/>
                  <a:pt x="4343401" y="1423157"/>
                </a:cubicBezTo>
                <a:lnTo>
                  <a:pt x="4343400" y="1423157"/>
                </a:lnTo>
                <a:cubicBezTo>
                  <a:pt x="4343400" y="2209145"/>
                  <a:pt x="3706231" y="2846314"/>
                  <a:pt x="2920243" y="2846314"/>
                </a:cubicBezTo>
                <a:lnTo>
                  <a:pt x="1423157" y="2846313"/>
                </a:lnTo>
                <a:cubicBezTo>
                  <a:pt x="686293" y="2846313"/>
                  <a:pt x="80227" y="2286301"/>
                  <a:pt x="7348" y="1568666"/>
                </a:cubicBezTo>
                <a:lnTo>
                  <a:pt x="0" y="1423157"/>
                </a:lnTo>
                <a:lnTo>
                  <a:pt x="7348" y="1277647"/>
                </a:lnTo>
                <a:cubicBezTo>
                  <a:pt x="80227" y="560012"/>
                  <a:pt x="686293" y="0"/>
                  <a:pt x="1423157" y="0"/>
                </a:cubicBezTo>
                <a:close/>
              </a:path>
            </a:pathLst>
          </a:custGeom>
        </p:spPr>
        <p:txBody>
          <a:bodyPr wrap="square">
            <a:noAutofit/>
          </a:bodyPr>
          <a:lstStyle/>
          <a:p>
            <a:endParaRPr lang="en-US"/>
          </a:p>
        </p:txBody>
      </p:sp>
      <p:sp>
        <p:nvSpPr>
          <p:cNvPr id="8" name="Picture Placeholder 7">
            <a:extLst>
              <a:ext uri="{FF2B5EF4-FFF2-40B4-BE49-F238E27FC236}">
                <a16:creationId xmlns:a16="http://schemas.microsoft.com/office/drawing/2014/main" id="{FA6D74FC-B8C2-9C7F-8C2A-9806D2AD6B4E}"/>
              </a:ext>
            </a:extLst>
          </p:cNvPr>
          <p:cNvSpPr>
            <a:spLocks noGrp="1"/>
          </p:cNvSpPr>
          <p:nvPr>
            <p:ph type="pic" sz="quarter" idx="11"/>
          </p:nvPr>
        </p:nvSpPr>
        <p:spPr>
          <a:xfrm>
            <a:off x="990599" y="4445639"/>
            <a:ext cx="3733802" cy="2465314"/>
          </a:xfrm>
          <a:custGeom>
            <a:avLst/>
            <a:gdLst>
              <a:gd name="connsiteX0" fmla="*/ 0 w 4343401"/>
              <a:gd name="connsiteY0" fmla="*/ 1423156 h 2846314"/>
              <a:gd name="connsiteX1" fmla="*/ 0 w 4343401"/>
              <a:gd name="connsiteY1" fmla="*/ 1423157 h 2846314"/>
              <a:gd name="connsiteX2" fmla="*/ 0 w 4343401"/>
              <a:gd name="connsiteY2" fmla="*/ 1423157 h 2846314"/>
              <a:gd name="connsiteX3" fmla="*/ 1423157 w 4343401"/>
              <a:gd name="connsiteY3" fmla="*/ 0 h 2846314"/>
              <a:gd name="connsiteX4" fmla="*/ 2920244 w 4343401"/>
              <a:gd name="connsiteY4" fmla="*/ 0 h 2846314"/>
              <a:gd name="connsiteX5" fmla="*/ 4343401 w 4343401"/>
              <a:gd name="connsiteY5" fmla="*/ 1423157 h 2846314"/>
              <a:gd name="connsiteX6" fmla="*/ 4343400 w 4343401"/>
              <a:gd name="connsiteY6" fmla="*/ 1423157 h 2846314"/>
              <a:gd name="connsiteX7" fmla="*/ 2920243 w 4343401"/>
              <a:gd name="connsiteY7" fmla="*/ 2846314 h 2846314"/>
              <a:gd name="connsiteX8" fmla="*/ 1423157 w 4343401"/>
              <a:gd name="connsiteY8" fmla="*/ 2846313 h 2846314"/>
              <a:gd name="connsiteX9" fmla="*/ 7348 w 4343401"/>
              <a:gd name="connsiteY9" fmla="*/ 1568666 h 2846314"/>
              <a:gd name="connsiteX10" fmla="*/ 0 w 4343401"/>
              <a:gd name="connsiteY10" fmla="*/ 1423157 h 2846314"/>
              <a:gd name="connsiteX11" fmla="*/ 7348 w 4343401"/>
              <a:gd name="connsiteY11" fmla="*/ 1277647 h 2846314"/>
              <a:gd name="connsiteX12" fmla="*/ 1423157 w 4343401"/>
              <a:gd name="connsiteY12" fmla="*/ 0 h 284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3401" h="2846314">
                <a:moveTo>
                  <a:pt x="0" y="1423156"/>
                </a:moveTo>
                <a:lnTo>
                  <a:pt x="0" y="1423157"/>
                </a:lnTo>
                <a:lnTo>
                  <a:pt x="0" y="1423157"/>
                </a:lnTo>
                <a:close/>
                <a:moveTo>
                  <a:pt x="1423157" y="0"/>
                </a:moveTo>
                <a:lnTo>
                  <a:pt x="2920244" y="0"/>
                </a:lnTo>
                <a:cubicBezTo>
                  <a:pt x="3706232" y="0"/>
                  <a:pt x="4343401" y="637169"/>
                  <a:pt x="4343401" y="1423157"/>
                </a:cubicBezTo>
                <a:lnTo>
                  <a:pt x="4343400" y="1423157"/>
                </a:lnTo>
                <a:cubicBezTo>
                  <a:pt x="4343400" y="2209145"/>
                  <a:pt x="3706231" y="2846314"/>
                  <a:pt x="2920243" y="2846314"/>
                </a:cubicBezTo>
                <a:lnTo>
                  <a:pt x="1423157" y="2846313"/>
                </a:lnTo>
                <a:cubicBezTo>
                  <a:pt x="686293" y="2846313"/>
                  <a:pt x="80227" y="2286301"/>
                  <a:pt x="7348" y="1568666"/>
                </a:cubicBezTo>
                <a:lnTo>
                  <a:pt x="0" y="1423157"/>
                </a:lnTo>
                <a:lnTo>
                  <a:pt x="7348" y="1277647"/>
                </a:lnTo>
                <a:cubicBezTo>
                  <a:pt x="80227" y="560012"/>
                  <a:pt x="686293" y="0"/>
                  <a:pt x="1423157" y="0"/>
                </a:cubicBez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A29AFCF-644A-15CD-420F-2ADEAA524A5B}"/>
              </a:ext>
            </a:extLst>
          </p:cNvPr>
          <p:cNvSpPr>
            <a:spLocks noGrp="1"/>
          </p:cNvSpPr>
          <p:nvPr>
            <p:ph type="pic" sz="quarter" idx="12"/>
          </p:nvPr>
        </p:nvSpPr>
        <p:spPr>
          <a:xfrm>
            <a:off x="990599" y="7024378"/>
            <a:ext cx="3733802" cy="2465314"/>
          </a:xfrm>
          <a:custGeom>
            <a:avLst/>
            <a:gdLst>
              <a:gd name="connsiteX0" fmla="*/ 0 w 4343401"/>
              <a:gd name="connsiteY0" fmla="*/ 1423156 h 2846314"/>
              <a:gd name="connsiteX1" fmla="*/ 0 w 4343401"/>
              <a:gd name="connsiteY1" fmla="*/ 1423157 h 2846314"/>
              <a:gd name="connsiteX2" fmla="*/ 0 w 4343401"/>
              <a:gd name="connsiteY2" fmla="*/ 1423157 h 2846314"/>
              <a:gd name="connsiteX3" fmla="*/ 1423157 w 4343401"/>
              <a:gd name="connsiteY3" fmla="*/ 0 h 2846314"/>
              <a:gd name="connsiteX4" fmla="*/ 2920244 w 4343401"/>
              <a:gd name="connsiteY4" fmla="*/ 0 h 2846314"/>
              <a:gd name="connsiteX5" fmla="*/ 4343401 w 4343401"/>
              <a:gd name="connsiteY5" fmla="*/ 1423157 h 2846314"/>
              <a:gd name="connsiteX6" fmla="*/ 4343400 w 4343401"/>
              <a:gd name="connsiteY6" fmla="*/ 1423157 h 2846314"/>
              <a:gd name="connsiteX7" fmla="*/ 2920243 w 4343401"/>
              <a:gd name="connsiteY7" fmla="*/ 2846314 h 2846314"/>
              <a:gd name="connsiteX8" fmla="*/ 1423157 w 4343401"/>
              <a:gd name="connsiteY8" fmla="*/ 2846313 h 2846314"/>
              <a:gd name="connsiteX9" fmla="*/ 7348 w 4343401"/>
              <a:gd name="connsiteY9" fmla="*/ 1568666 h 2846314"/>
              <a:gd name="connsiteX10" fmla="*/ 0 w 4343401"/>
              <a:gd name="connsiteY10" fmla="*/ 1423157 h 2846314"/>
              <a:gd name="connsiteX11" fmla="*/ 7348 w 4343401"/>
              <a:gd name="connsiteY11" fmla="*/ 1277647 h 2846314"/>
              <a:gd name="connsiteX12" fmla="*/ 1423157 w 4343401"/>
              <a:gd name="connsiteY12" fmla="*/ 0 h 284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3401" h="2846314">
                <a:moveTo>
                  <a:pt x="0" y="1423156"/>
                </a:moveTo>
                <a:lnTo>
                  <a:pt x="0" y="1423157"/>
                </a:lnTo>
                <a:lnTo>
                  <a:pt x="0" y="1423157"/>
                </a:lnTo>
                <a:close/>
                <a:moveTo>
                  <a:pt x="1423157" y="0"/>
                </a:moveTo>
                <a:lnTo>
                  <a:pt x="2920244" y="0"/>
                </a:lnTo>
                <a:cubicBezTo>
                  <a:pt x="3706232" y="0"/>
                  <a:pt x="4343401" y="637169"/>
                  <a:pt x="4343401" y="1423157"/>
                </a:cubicBezTo>
                <a:lnTo>
                  <a:pt x="4343400" y="1423157"/>
                </a:lnTo>
                <a:cubicBezTo>
                  <a:pt x="4343400" y="2209145"/>
                  <a:pt x="3706231" y="2846314"/>
                  <a:pt x="2920243" y="2846314"/>
                </a:cubicBezTo>
                <a:lnTo>
                  <a:pt x="1423157" y="2846313"/>
                </a:lnTo>
                <a:cubicBezTo>
                  <a:pt x="686293" y="2846313"/>
                  <a:pt x="80227" y="2286301"/>
                  <a:pt x="7348" y="1568666"/>
                </a:cubicBezTo>
                <a:lnTo>
                  <a:pt x="0" y="1423157"/>
                </a:lnTo>
                <a:lnTo>
                  <a:pt x="7348" y="1277647"/>
                </a:lnTo>
                <a:cubicBezTo>
                  <a:pt x="80227" y="560012"/>
                  <a:pt x="686293" y="0"/>
                  <a:pt x="142315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6550864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8BDBD05-5695-0CDE-ED6C-E98AD25E2BCD}"/>
              </a:ext>
            </a:extLst>
          </p:cNvPr>
          <p:cNvSpPr>
            <a:spLocks noGrp="1"/>
          </p:cNvSpPr>
          <p:nvPr>
            <p:ph type="pic" sz="quarter" idx="10"/>
          </p:nvPr>
        </p:nvSpPr>
        <p:spPr>
          <a:xfrm>
            <a:off x="8458200" y="876299"/>
            <a:ext cx="8786212" cy="8012972"/>
          </a:xfrm>
          <a:custGeom>
            <a:avLst/>
            <a:gdLst>
              <a:gd name="connsiteX0" fmla="*/ 3958132 w 7916262"/>
              <a:gd name="connsiteY0" fmla="*/ 0 h 8012972"/>
              <a:gd name="connsiteX1" fmla="*/ 7890994 w 7916262"/>
              <a:gd name="connsiteY1" fmla="*/ 7820713 h 8012972"/>
              <a:gd name="connsiteX2" fmla="*/ 7916262 w 7916262"/>
              <a:gd name="connsiteY2" fmla="*/ 8012972 h 8012972"/>
              <a:gd name="connsiteX3" fmla="*/ 0 w 7916262"/>
              <a:gd name="connsiteY3" fmla="*/ 8012972 h 8012972"/>
              <a:gd name="connsiteX4" fmla="*/ 25268 w 7916262"/>
              <a:gd name="connsiteY4" fmla="*/ 7820713 h 8012972"/>
              <a:gd name="connsiteX5" fmla="*/ 3958132 w 7916262"/>
              <a:gd name="connsiteY5" fmla="*/ 0 h 801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6262" h="8012972">
                <a:moveTo>
                  <a:pt x="3958132" y="0"/>
                </a:moveTo>
                <a:cubicBezTo>
                  <a:pt x="5726114" y="0"/>
                  <a:pt x="7243034" y="3224808"/>
                  <a:pt x="7890994" y="7820713"/>
                </a:cubicBezTo>
                <a:lnTo>
                  <a:pt x="7916262" y="8012972"/>
                </a:lnTo>
                <a:lnTo>
                  <a:pt x="0" y="8012972"/>
                </a:lnTo>
                <a:lnTo>
                  <a:pt x="25268" y="7820713"/>
                </a:lnTo>
                <a:cubicBezTo>
                  <a:pt x="673229" y="3224808"/>
                  <a:pt x="2190150" y="0"/>
                  <a:pt x="3958132" y="0"/>
                </a:cubicBezTo>
                <a:close/>
              </a:path>
            </a:pathLst>
          </a:custGeom>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93445441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3" r:id="rId2"/>
    <p:sldLayoutId id="2147483662" r:id="rId3"/>
    <p:sldLayoutId id="2147483661"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3.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46.svg"/><Relationship Id="rId4" Type="http://schemas.openxmlformats.org/officeDocument/2006/relationships/image" Target="../media/image44.sv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4000">
              <a:srgbClr val="F47720"/>
            </a:gs>
            <a:gs pos="67000">
              <a:srgbClr val="F8931D"/>
            </a:gs>
            <a:gs pos="0">
              <a:srgbClr val="F37021"/>
            </a:gs>
            <a:gs pos="98000">
              <a:srgbClr val="FCAE1A"/>
            </a:gs>
          </a:gsLst>
          <a:path path="circle">
            <a:fillToRect l="100000" t="100000"/>
          </a:path>
        </a:gra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A0D323-D377-63C0-E1A3-95488E40E760}"/>
              </a:ext>
            </a:extLst>
          </p:cNvPr>
          <p:cNvSpPr/>
          <p:nvPr/>
        </p:nvSpPr>
        <p:spPr>
          <a:xfrm>
            <a:off x="8458200" y="1866901"/>
            <a:ext cx="9829800" cy="7022370"/>
          </a:xfrm>
          <a:custGeom>
            <a:avLst/>
            <a:gdLst>
              <a:gd name="connsiteX0" fmla="*/ 7830378 w 9829800"/>
              <a:gd name="connsiteY0" fmla="*/ 0 h 7022370"/>
              <a:gd name="connsiteX1" fmla="*/ 9609150 w 9829800"/>
              <a:gd name="connsiteY1" fmla="*/ 201493 h 7022370"/>
              <a:gd name="connsiteX2" fmla="*/ 9829800 w 9829800"/>
              <a:gd name="connsiteY2" fmla="*/ 258929 h 7022370"/>
              <a:gd name="connsiteX3" fmla="*/ 9829800 w 9829800"/>
              <a:gd name="connsiteY3" fmla="*/ 1376813 h 7022370"/>
              <a:gd name="connsiteX4" fmla="*/ 9529676 w 9829800"/>
              <a:gd name="connsiteY4" fmla="*/ 1289661 h 7022370"/>
              <a:gd name="connsiteX5" fmla="*/ 7830376 w 9829800"/>
              <a:gd name="connsiteY5" fmla="*/ 1075804 h 7022370"/>
              <a:gd name="connsiteX6" fmla="*/ 1109224 w 9829800"/>
              <a:gd name="connsiteY6" fmla="*/ 6834173 h 7022370"/>
              <a:gd name="connsiteX7" fmla="*/ 1085286 w 9829800"/>
              <a:gd name="connsiteY7" fmla="*/ 7022370 h 7022370"/>
              <a:gd name="connsiteX8" fmla="*/ 0 w 9829800"/>
              <a:gd name="connsiteY8" fmla="*/ 7022370 h 7022370"/>
              <a:gd name="connsiteX9" fmla="*/ 44776 w 9829800"/>
              <a:gd name="connsiteY9" fmla="*/ 6670337 h 7022370"/>
              <a:gd name="connsiteX10" fmla="*/ 7830378 w 9829800"/>
              <a:gd name="connsiteY10" fmla="*/ 0 h 70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7022370">
                <a:moveTo>
                  <a:pt x="7830378" y="0"/>
                </a:moveTo>
                <a:cubicBezTo>
                  <a:pt x="8442094" y="0"/>
                  <a:pt x="9037524" y="69667"/>
                  <a:pt x="9609150" y="201493"/>
                </a:cubicBezTo>
                <a:lnTo>
                  <a:pt x="9829800" y="258929"/>
                </a:lnTo>
                <a:lnTo>
                  <a:pt x="9829800" y="1376813"/>
                </a:lnTo>
                <a:lnTo>
                  <a:pt x="9529676" y="1289661"/>
                </a:lnTo>
                <a:cubicBezTo>
                  <a:pt x="8986536" y="1150054"/>
                  <a:pt x="8417136" y="1075804"/>
                  <a:pt x="7830376" y="1075804"/>
                </a:cubicBezTo>
                <a:cubicBezTo>
                  <a:pt x="4427172" y="1075804"/>
                  <a:pt x="1607922" y="3573560"/>
                  <a:pt x="1109224" y="6834173"/>
                </a:cubicBezTo>
                <a:lnTo>
                  <a:pt x="1085286" y="7022370"/>
                </a:lnTo>
                <a:lnTo>
                  <a:pt x="0" y="7022370"/>
                </a:lnTo>
                <a:lnTo>
                  <a:pt x="44776" y="6670337"/>
                </a:lnTo>
                <a:cubicBezTo>
                  <a:pt x="622455" y="2893334"/>
                  <a:pt x="3888200" y="0"/>
                  <a:pt x="7830378" y="0"/>
                </a:cubicBezTo>
                <a:close/>
              </a:path>
            </a:pathLst>
          </a:cu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oogle Shape;188;g274b7e591f9_3_73">
            <a:extLst>
              <a:ext uri="{FF2B5EF4-FFF2-40B4-BE49-F238E27FC236}">
                <a16:creationId xmlns:a16="http://schemas.microsoft.com/office/drawing/2014/main" id="{660E1F17-9528-4DFF-17B2-38977692663A}"/>
              </a:ext>
            </a:extLst>
          </p:cNvPr>
          <p:cNvPicPr preferRelativeResize="0">
            <a:picLocks noGrp="1"/>
          </p:cNvPicPr>
          <p:nvPr>
            <p:ph type="pic" sz="quarter" idx="10"/>
          </p:nvPr>
        </p:nvPicPr>
        <p:blipFill rotWithShape="1">
          <a:blip r:embed="rId2" cstate="print">
            <a:extLst>
              <a:ext uri="{BEBA8EAE-BF5A-486C-A8C5-ECC9F3942E4B}">
                <a14:imgProps xmlns:a14="http://schemas.microsoft.com/office/drawing/2010/main">
                  <a14:imgLayer r:embed="rId3">
                    <a14:imgEffect>
                      <a14:saturation sat="150000"/>
                    </a14:imgEffect>
                  </a14:imgLayer>
                </a14:imgProps>
              </a:ext>
              <a:ext uri="{28A0092B-C50C-407E-A947-70E740481C1C}">
                <a14:useLocalDpi xmlns:a14="http://schemas.microsoft.com/office/drawing/2010/main" val="0"/>
              </a:ext>
            </a:extLst>
          </a:blip>
          <a:srcRect l="11937" t="876" r="5854" b="-876"/>
          <a:stretch/>
        </p:blipFill>
        <p:spPr>
          <a:xfrm>
            <a:off x="8458200" y="940528"/>
            <a:ext cx="8786212" cy="8012972"/>
          </a:xfrm>
        </p:spPr>
      </p:pic>
      <p:sp>
        <p:nvSpPr>
          <p:cNvPr id="8" name="TextBox 8"/>
          <p:cNvSpPr txBox="1"/>
          <p:nvPr/>
        </p:nvSpPr>
        <p:spPr>
          <a:xfrm>
            <a:off x="988008" y="9026110"/>
            <a:ext cx="3566897" cy="308674"/>
          </a:xfrm>
          <a:prstGeom prst="rect">
            <a:avLst/>
          </a:prstGeom>
        </p:spPr>
        <p:txBody>
          <a:bodyPr lIns="0" tIns="0" rIns="0" bIns="0" rtlCol="0" anchor="t">
            <a:spAutoFit/>
          </a:bodyPr>
          <a:lstStyle/>
          <a:p>
            <a:pPr algn="l">
              <a:lnSpc>
                <a:spcPts val="2520"/>
              </a:lnSpc>
            </a:pPr>
            <a:r>
              <a:rPr lang="en-US" sz="1900" dirty="0">
                <a:solidFill>
                  <a:schemeClr val="bg1"/>
                </a:solidFill>
                <a:latin typeface="Poppins"/>
              </a:rPr>
              <a:t>INVESTOR PRESENTATION</a:t>
            </a:r>
          </a:p>
        </p:txBody>
      </p:sp>
      <p:sp>
        <p:nvSpPr>
          <p:cNvPr id="29" name="AutoShape 29"/>
          <p:cNvSpPr/>
          <p:nvPr/>
        </p:nvSpPr>
        <p:spPr>
          <a:xfrm>
            <a:off x="1013813" y="8889272"/>
            <a:ext cx="16230600" cy="0"/>
          </a:xfrm>
          <a:prstGeom prst="line">
            <a:avLst/>
          </a:prstGeom>
          <a:ln w="19050" cap="flat">
            <a:solidFill>
              <a:schemeClr val="bg1"/>
            </a:solidFill>
            <a:prstDash val="solid"/>
            <a:headEnd type="none" w="sm" len="sm"/>
            <a:tailEnd type="none" w="sm" len="sm"/>
          </a:ln>
        </p:spPr>
        <p:txBody>
          <a:bodyPr/>
          <a:lstStyle/>
          <a:p>
            <a:endParaRPr lang="en-US"/>
          </a:p>
        </p:txBody>
      </p:sp>
      <p:sp>
        <p:nvSpPr>
          <p:cNvPr id="31" name="TextBox 31"/>
          <p:cNvSpPr txBox="1"/>
          <p:nvPr/>
        </p:nvSpPr>
        <p:spPr>
          <a:xfrm>
            <a:off x="14554200" y="9026110"/>
            <a:ext cx="2690212" cy="308674"/>
          </a:xfrm>
          <a:prstGeom prst="rect">
            <a:avLst/>
          </a:prstGeom>
        </p:spPr>
        <p:txBody>
          <a:bodyPr wrap="square" lIns="0" tIns="0" rIns="0" bIns="0" rtlCol="0" anchor="t">
            <a:spAutoFit/>
          </a:bodyPr>
          <a:lstStyle/>
          <a:p>
            <a:pPr algn="r">
              <a:lnSpc>
                <a:spcPts val="2520"/>
              </a:lnSpc>
            </a:pPr>
            <a:r>
              <a:rPr lang="en-US" sz="1900" dirty="0">
                <a:solidFill>
                  <a:schemeClr val="bg1"/>
                </a:solidFill>
                <a:latin typeface="Poppins"/>
              </a:rPr>
              <a:t>DECEMBER  2024</a:t>
            </a:r>
          </a:p>
        </p:txBody>
      </p:sp>
      <p:sp>
        <p:nvSpPr>
          <p:cNvPr id="2" name="TextBox 2"/>
          <p:cNvSpPr txBox="1"/>
          <p:nvPr/>
        </p:nvSpPr>
        <p:spPr>
          <a:xfrm>
            <a:off x="886690" y="4488442"/>
            <a:ext cx="7571509" cy="954107"/>
          </a:xfrm>
          <a:prstGeom prst="rect">
            <a:avLst/>
          </a:prstGeom>
        </p:spPr>
        <p:txBody>
          <a:bodyPr wrap="square" lIns="0" tIns="0" rIns="0" bIns="0" rtlCol="0" anchor="t">
            <a:spAutoFit/>
          </a:bodyPr>
          <a:lstStyle/>
          <a:p>
            <a:pPr marL="0" lvl="0" indent="0" algn="l">
              <a:lnSpc>
                <a:spcPct val="70000"/>
              </a:lnSpc>
              <a:spcBef>
                <a:spcPct val="0"/>
              </a:spcBef>
            </a:pPr>
            <a:r>
              <a:rPr lang="en-US" sz="8000" spc="-798" dirty="0">
                <a:solidFill>
                  <a:schemeClr val="bg1"/>
                </a:solidFill>
                <a:latin typeface="Poppins"/>
              </a:rPr>
              <a:t>MOAB Minerals</a:t>
            </a:r>
          </a:p>
        </p:txBody>
      </p:sp>
      <p:grpSp>
        <p:nvGrpSpPr>
          <p:cNvPr id="48" name="Group 47">
            <a:extLst>
              <a:ext uri="{FF2B5EF4-FFF2-40B4-BE49-F238E27FC236}">
                <a16:creationId xmlns:a16="http://schemas.microsoft.com/office/drawing/2014/main" id="{5180C61F-E0A8-2B9D-129C-C3E7AFC00601}"/>
              </a:ext>
            </a:extLst>
          </p:cNvPr>
          <p:cNvGrpSpPr/>
          <p:nvPr/>
        </p:nvGrpSpPr>
        <p:grpSpPr>
          <a:xfrm>
            <a:off x="990600" y="3322718"/>
            <a:ext cx="2286000" cy="753982"/>
            <a:chOff x="5867400" y="5813363"/>
            <a:chExt cx="2286000" cy="753982"/>
          </a:xfrm>
        </p:grpSpPr>
        <p:sp>
          <p:nvSpPr>
            <p:cNvPr id="43" name="Rectangle: Rounded Corners 42">
              <a:extLst>
                <a:ext uri="{FF2B5EF4-FFF2-40B4-BE49-F238E27FC236}">
                  <a16:creationId xmlns:a16="http://schemas.microsoft.com/office/drawing/2014/main" id="{D89D0347-16B7-E7C7-3298-31299C6B8A1B}"/>
                </a:ext>
              </a:extLst>
            </p:cNvPr>
            <p:cNvSpPr/>
            <p:nvPr/>
          </p:nvSpPr>
          <p:spPr>
            <a:xfrm>
              <a:off x="5867400" y="5813363"/>
              <a:ext cx="2286000" cy="753982"/>
            </a:xfrm>
            <a:prstGeom prst="roundRect">
              <a:avLst>
                <a:gd name="adj" fmla="val 50000"/>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8411D91-5700-BF2F-B724-8A58E63136BD}"/>
                </a:ext>
              </a:extLst>
            </p:cNvPr>
            <p:cNvSpPr txBox="1"/>
            <p:nvPr/>
          </p:nvSpPr>
          <p:spPr>
            <a:xfrm>
              <a:off x="5989750" y="5991880"/>
              <a:ext cx="2041300" cy="523220"/>
            </a:xfrm>
            <a:prstGeom prst="rect">
              <a:avLst/>
            </a:prstGeom>
            <a:noFill/>
          </p:spPr>
          <p:txBody>
            <a:bodyPr wrap="square">
              <a:spAutoFit/>
            </a:bodyPr>
            <a:lstStyle/>
            <a:p>
              <a:pPr algn="ctr"/>
              <a:r>
                <a:rPr lang="en-US" sz="2800" b="1" dirty="0">
                  <a:solidFill>
                    <a:schemeClr val="bg1"/>
                  </a:solidFill>
                  <a:latin typeface="Poppins" panose="00000500000000000000" pitchFamily="50" charset="0"/>
                  <a:cs typeface="Poppins" panose="00000500000000000000" pitchFamily="50" charset="0"/>
                </a:rPr>
                <a:t>ASX:MOM</a:t>
              </a:r>
            </a:p>
          </p:txBody>
        </p:sp>
      </p:grpSp>
      <p:grpSp>
        <p:nvGrpSpPr>
          <p:cNvPr id="96" name="Group 95">
            <a:extLst>
              <a:ext uri="{FF2B5EF4-FFF2-40B4-BE49-F238E27FC236}">
                <a16:creationId xmlns:a16="http://schemas.microsoft.com/office/drawing/2014/main" id="{073BC3D2-21B1-8C12-8B4B-7CAD851597F4}"/>
              </a:ext>
            </a:extLst>
          </p:cNvPr>
          <p:cNvGrpSpPr/>
          <p:nvPr/>
        </p:nvGrpSpPr>
        <p:grpSpPr>
          <a:xfrm>
            <a:off x="886690" y="7454325"/>
            <a:ext cx="3668215" cy="584775"/>
            <a:chOff x="12034416" y="8157260"/>
            <a:chExt cx="3668215" cy="584775"/>
          </a:xfrm>
        </p:grpSpPr>
        <p:sp>
          <p:nvSpPr>
            <p:cNvPr id="93" name="TextBox 92">
              <a:extLst>
                <a:ext uri="{FF2B5EF4-FFF2-40B4-BE49-F238E27FC236}">
                  <a16:creationId xmlns:a16="http://schemas.microsoft.com/office/drawing/2014/main" id="{0C30BF41-CE0E-6E6B-1055-C93669397918}"/>
                </a:ext>
              </a:extLst>
            </p:cNvPr>
            <p:cNvSpPr txBox="1"/>
            <p:nvPr/>
          </p:nvSpPr>
          <p:spPr>
            <a:xfrm>
              <a:off x="12400633" y="8157260"/>
              <a:ext cx="3301998"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56" normalizeH="0" baseline="0" noProof="0" dirty="0">
                  <a:ln>
                    <a:noFill/>
                  </a:ln>
                  <a:solidFill>
                    <a:srgbClr val="FFFFFF"/>
                  </a:solidFill>
                  <a:effectLst/>
                  <a:uLnTx/>
                  <a:uFillTx/>
                  <a:latin typeface="Poppins"/>
                  <a:ea typeface="+mn-ea"/>
                  <a:cs typeface="+mn-cs"/>
                </a:rPr>
                <a:t>USA &amp; Tanzania</a:t>
              </a:r>
            </a:p>
          </p:txBody>
        </p:sp>
        <p:pic>
          <p:nvPicPr>
            <p:cNvPr id="95" name="Graphic 94">
              <a:extLst>
                <a:ext uri="{FF2B5EF4-FFF2-40B4-BE49-F238E27FC236}">
                  <a16:creationId xmlns:a16="http://schemas.microsoft.com/office/drawing/2014/main" id="{83E76F5D-32FF-3831-6C22-9E8747118F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34416" y="8206237"/>
              <a:ext cx="257597" cy="343462"/>
            </a:xfrm>
            <a:prstGeom prst="rect">
              <a:avLst/>
            </a:prstGeom>
          </p:spPr>
        </p:pic>
      </p:grpSp>
      <p:sp>
        <p:nvSpPr>
          <p:cNvPr id="99" name="Freeform 5">
            <a:extLst>
              <a:ext uri="{FF2B5EF4-FFF2-40B4-BE49-F238E27FC236}">
                <a16:creationId xmlns:a16="http://schemas.microsoft.com/office/drawing/2014/main" id="{32BC3E2B-C97C-62F5-F4B9-7342F32A6376}"/>
              </a:ext>
            </a:extLst>
          </p:cNvPr>
          <p:cNvSpPr/>
          <p:nvPr/>
        </p:nvSpPr>
        <p:spPr>
          <a:xfrm>
            <a:off x="914400" y="495299"/>
            <a:ext cx="5078423" cy="2260394"/>
          </a:xfrm>
          <a:prstGeom prst="roundRect">
            <a:avLst>
              <a:gd name="adj" fmla="val 25120"/>
            </a:avLst>
          </a:prstGeom>
          <a:solidFill>
            <a:schemeClr val="bg1"/>
          </a:solidFill>
        </p:spPr>
        <p:txBody>
          <a:bodyPr/>
          <a:lstStyle/>
          <a:p>
            <a:endParaRPr lang="en-US"/>
          </a:p>
        </p:txBody>
      </p:sp>
      <p:sp>
        <p:nvSpPr>
          <p:cNvPr id="12" name="Freeform: Shape 11">
            <a:extLst>
              <a:ext uri="{FF2B5EF4-FFF2-40B4-BE49-F238E27FC236}">
                <a16:creationId xmlns:a16="http://schemas.microsoft.com/office/drawing/2014/main" id="{D4E8A8F6-3659-3B22-DEE4-8E53A6AC44FF}"/>
              </a:ext>
            </a:extLst>
          </p:cNvPr>
          <p:cNvSpPr/>
          <p:nvPr/>
        </p:nvSpPr>
        <p:spPr>
          <a:xfrm>
            <a:off x="8458200" y="1866901"/>
            <a:ext cx="9829800" cy="7022370"/>
          </a:xfrm>
          <a:custGeom>
            <a:avLst/>
            <a:gdLst>
              <a:gd name="connsiteX0" fmla="*/ 7830378 w 9829800"/>
              <a:gd name="connsiteY0" fmla="*/ 0 h 7022370"/>
              <a:gd name="connsiteX1" fmla="*/ 9609150 w 9829800"/>
              <a:gd name="connsiteY1" fmla="*/ 201493 h 7022370"/>
              <a:gd name="connsiteX2" fmla="*/ 9829800 w 9829800"/>
              <a:gd name="connsiteY2" fmla="*/ 258929 h 7022370"/>
              <a:gd name="connsiteX3" fmla="*/ 9829800 w 9829800"/>
              <a:gd name="connsiteY3" fmla="*/ 1376813 h 7022370"/>
              <a:gd name="connsiteX4" fmla="*/ 9529676 w 9829800"/>
              <a:gd name="connsiteY4" fmla="*/ 1289661 h 7022370"/>
              <a:gd name="connsiteX5" fmla="*/ 7830376 w 9829800"/>
              <a:gd name="connsiteY5" fmla="*/ 1075804 h 7022370"/>
              <a:gd name="connsiteX6" fmla="*/ 1109224 w 9829800"/>
              <a:gd name="connsiteY6" fmla="*/ 6834173 h 7022370"/>
              <a:gd name="connsiteX7" fmla="*/ 1085286 w 9829800"/>
              <a:gd name="connsiteY7" fmla="*/ 7022370 h 7022370"/>
              <a:gd name="connsiteX8" fmla="*/ 0 w 9829800"/>
              <a:gd name="connsiteY8" fmla="*/ 7022370 h 7022370"/>
              <a:gd name="connsiteX9" fmla="*/ 44776 w 9829800"/>
              <a:gd name="connsiteY9" fmla="*/ 6670337 h 7022370"/>
              <a:gd name="connsiteX10" fmla="*/ 7830378 w 9829800"/>
              <a:gd name="connsiteY10" fmla="*/ 0 h 70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7022370">
                <a:moveTo>
                  <a:pt x="7830378" y="0"/>
                </a:moveTo>
                <a:cubicBezTo>
                  <a:pt x="8442096" y="0"/>
                  <a:pt x="9037524" y="69667"/>
                  <a:pt x="9609150" y="201493"/>
                </a:cubicBezTo>
                <a:lnTo>
                  <a:pt x="9829800" y="258929"/>
                </a:lnTo>
                <a:lnTo>
                  <a:pt x="9829800" y="1376813"/>
                </a:lnTo>
                <a:lnTo>
                  <a:pt x="9529676" y="1289661"/>
                </a:lnTo>
                <a:cubicBezTo>
                  <a:pt x="8986534" y="1150054"/>
                  <a:pt x="8417134" y="1075804"/>
                  <a:pt x="7830376" y="1075804"/>
                </a:cubicBezTo>
                <a:cubicBezTo>
                  <a:pt x="4427172" y="1075804"/>
                  <a:pt x="1607922" y="3573560"/>
                  <a:pt x="1109224" y="6834173"/>
                </a:cubicBezTo>
                <a:lnTo>
                  <a:pt x="1085286" y="7022370"/>
                </a:lnTo>
                <a:lnTo>
                  <a:pt x="0" y="7022370"/>
                </a:lnTo>
                <a:lnTo>
                  <a:pt x="44776" y="6670337"/>
                </a:lnTo>
                <a:cubicBezTo>
                  <a:pt x="622455" y="2893334"/>
                  <a:pt x="3888200" y="0"/>
                  <a:pt x="7830378" y="0"/>
                </a:cubicBezTo>
                <a:close/>
              </a:path>
            </a:pathLst>
          </a:custGeom>
          <a:solidFill>
            <a:srgbClr val="FCAE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693DB269-EE13-0E09-E6DE-C7473C1CDC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5007" y="763609"/>
            <a:ext cx="4077208" cy="18250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CB1FA-9081-43F9-78F8-DFC95DCAEF19}"/>
            </a:ext>
          </a:extLst>
        </p:cNvPr>
        <p:cNvGrpSpPr/>
        <p:nvPr/>
      </p:nvGrpSpPr>
      <p:grpSpPr>
        <a:xfrm>
          <a:off x="0" y="0"/>
          <a:ext cx="0" cy="0"/>
          <a:chOff x="0" y="0"/>
          <a:chExt cx="0" cy="0"/>
        </a:xfrm>
      </p:grpSpPr>
      <p:sp>
        <p:nvSpPr>
          <p:cNvPr id="24" name="Freeform: Shape 23">
            <a:extLst>
              <a:ext uri="{FF2B5EF4-FFF2-40B4-BE49-F238E27FC236}">
                <a16:creationId xmlns:a16="http://schemas.microsoft.com/office/drawing/2014/main" id="{D966DF35-D9EE-1033-0735-58FA5BBF495F}"/>
              </a:ext>
            </a:extLst>
          </p:cNvPr>
          <p:cNvSpPr/>
          <p:nvPr/>
        </p:nvSpPr>
        <p:spPr>
          <a:xfrm rot="16200000">
            <a:off x="9196388" y="1195386"/>
            <a:ext cx="10325101" cy="7858125"/>
          </a:xfrm>
          <a:custGeom>
            <a:avLst/>
            <a:gdLst>
              <a:gd name="connsiteX0" fmla="*/ 10287000 w 10287000"/>
              <a:gd name="connsiteY0" fmla="*/ 1314473 h 7858125"/>
              <a:gd name="connsiteX1" fmla="*/ 10287000 w 10287000"/>
              <a:gd name="connsiteY1" fmla="*/ 7858125 h 7858125"/>
              <a:gd name="connsiteX2" fmla="*/ 0 w 10287000"/>
              <a:gd name="connsiteY2" fmla="*/ 7858125 h 7858125"/>
              <a:gd name="connsiteX3" fmla="*/ 0 w 10287000"/>
              <a:gd name="connsiteY3" fmla="*/ 1314473 h 7858125"/>
              <a:gd name="connsiteX4" fmla="*/ 1314473 w 10287000"/>
              <a:gd name="connsiteY4" fmla="*/ 0 h 7858125"/>
              <a:gd name="connsiteX5" fmla="*/ 8972527 w 10287000"/>
              <a:gd name="connsiteY5" fmla="*/ 0 h 7858125"/>
              <a:gd name="connsiteX6" fmla="*/ 10287000 w 10287000"/>
              <a:gd name="connsiteY6" fmla="*/ 1314473 h 78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7858125">
                <a:moveTo>
                  <a:pt x="10287000" y="1314473"/>
                </a:moveTo>
                <a:lnTo>
                  <a:pt x="10287000" y="7858125"/>
                </a:lnTo>
                <a:lnTo>
                  <a:pt x="0" y="7858125"/>
                </a:lnTo>
                <a:lnTo>
                  <a:pt x="0" y="1314473"/>
                </a:lnTo>
                <a:cubicBezTo>
                  <a:pt x="0" y="588510"/>
                  <a:pt x="588510" y="0"/>
                  <a:pt x="1314473" y="0"/>
                </a:cubicBezTo>
                <a:lnTo>
                  <a:pt x="8972527" y="0"/>
                </a:lnTo>
                <a:cubicBezTo>
                  <a:pt x="9698490" y="0"/>
                  <a:pt x="10287000" y="588510"/>
                  <a:pt x="10287000" y="1314473"/>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2">
            <a:extLst>
              <a:ext uri="{FF2B5EF4-FFF2-40B4-BE49-F238E27FC236}">
                <a16:creationId xmlns:a16="http://schemas.microsoft.com/office/drawing/2014/main" id="{5194366B-67C9-168F-C4FB-860960DA2AD0}"/>
              </a:ext>
            </a:extLst>
          </p:cNvPr>
          <p:cNvSpPr txBox="1"/>
          <p:nvPr/>
        </p:nvSpPr>
        <p:spPr>
          <a:xfrm>
            <a:off x="943430" y="1943100"/>
            <a:ext cx="9048296" cy="2031325"/>
          </a:xfrm>
          <a:prstGeom prst="rect">
            <a:avLst/>
          </a:prstGeom>
        </p:spPr>
        <p:txBody>
          <a:bodyPr wrap="square" lIns="0" tIns="0" rIns="0" bIns="0" rtlCol="0" anchor="t">
            <a:spAutoFit/>
          </a:bodyPr>
          <a:lstStyle/>
          <a:p>
            <a:pPr marL="0" lvl="0" indent="0" algn="l">
              <a:spcBef>
                <a:spcPct val="0"/>
              </a:spcBef>
            </a:pPr>
            <a:r>
              <a:rPr lang="en-GB" sz="6600" spc="-500" dirty="0">
                <a:solidFill>
                  <a:srgbClr val="F37021"/>
                </a:solidFill>
                <a:latin typeface="Poppins"/>
              </a:rPr>
              <a:t>New AuKing</a:t>
            </a:r>
            <a:br>
              <a:rPr lang="en-GB" sz="6600" spc="-500" dirty="0">
                <a:solidFill>
                  <a:srgbClr val="F37021"/>
                </a:solidFill>
                <a:latin typeface="Poppins"/>
              </a:rPr>
            </a:br>
            <a:r>
              <a:rPr lang="en-GB" sz="6600" spc="-500" dirty="0">
                <a:solidFill>
                  <a:srgbClr val="F37021"/>
                </a:solidFill>
                <a:latin typeface="Poppins"/>
              </a:rPr>
              <a:t>Tenements</a:t>
            </a:r>
          </a:p>
        </p:txBody>
      </p:sp>
      <p:sp>
        <p:nvSpPr>
          <p:cNvPr id="7" name="TextBox 13">
            <a:extLst>
              <a:ext uri="{FF2B5EF4-FFF2-40B4-BE49-F238E27FC236}">
                <a16:creationId xmlns:a16="http://schemas.microsoft.com/office/drawing/2014/main" id="{EC672C39-33EC-AD8A-CF87-00994A2622D1}"/>
              </a:ext>
            </a:extLst>
          </p:cNvPr>
          <p:cNvSpPr txBox="1"/>
          <p:nvPr/>
        </p:nvSpPr>
        <p:spPr>
          <a:xfrm>
            <a:off x="990599" y="4152900"/>
            <a:ext cx="7162801" cy="984885"/>
          </a:xfrm>
          <a:prstGeom prst="rect">
            <a:avLst/>
          </a:prstGeom>
        </p:spPr>
        <p:txBody>
          <a:bodyPr wrap="square" lIns="0" tIns="0" rIns="0" bIns="0" rtlCol="0" anchor="t">
            <a:spAutoFit/>
          </a:bodyPr>
          <a:lstStyle/>
          <a:p>
            <a:pPr algn="l"/>
            <a:r>
              <a:rPr lang="en-GB" sz="3200" spc="-56" dirty="0">
                <a:latin typeface="Poppins"/>
              </a:rPr>
              <a:t>Highly Strategic Consolidation of Historical Manyoni Project Deposits</a:t>
            </a:r>
          </a:p>
        </p:txBody>
      </p:sp>
      <p:pic>
        <p:nvPicPr>
          <p:cNvPr id="3" name="Picture 2" descr="A logo for a company&#10;&#10;Description automatically generated">
            <a:extLst>
              <a:ext uri="{FF2B5EF4-FFF2-40B4-BE49-F238E27FC236}">
                <a16:creationId xmlns:a16="http://schemas.microsoft.com/office/drawing/2014/main" id="{B92F7D44-A9F9-1368-A6BD-67F9E2CFB4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311" y="631899"/>
            <a:ext cx="2605089" cy="1166118"/>
          </a:xfrm>
          <a:prstGeom prst="rect">
            <a:avLst/>
          </a:prstGeom>
        </p:spPr>
      </p:pic>
      <p:pic>
        <p:nvPicPr>
          <p:cNvPr id="12" name="Picture 11">
            <a:extLst>
              <a:ext uri="{FF2B5EF4-FFF2-40B4-BE49-F238E27FC236}">
                <a16:creationId xmlns:a16="http://schemas.microsoft.com/office/drawing/2014/main" id="{A255B143-FBC5-8713-E9BA-C1188F7E1EEC}"/>
              </a:ext>
            </a:extLst>
          </p:cNvPr>
          <p:cNvPicPr>
            <a:picLocks noChangeAspect="1"/>
          </p:cNvPicPr>
          <p:nvPr/>
        </p:nvPicPr>
        <p:blipFill>
          <a:blip r:embed="rId3"/>
          <a:stretch>
            <a:fillRect/>
          </a:stretch>
        </p:blipFill>
        <p:spPr>
          <a:xfrm>
            <a:off x="11582400" y="540722"/>
            <a:ext cx="5940315" cy="8731478"/>
          </a:xfrm>
          <a:prstGeom prst="roundRect">
            <a:avLst/>
          </a:prstGeom>
        </p:spPr>
      </p:pic>
      <p:sp>
        <p:nvSpPr>
          <p:cNvPr id="15" name="TextBox 14">
            <a:extLst>
              <a:ext uri="{FF2B5EF4-FFF2-40B4-BE49-F238E27FC236}">
                <a16:creationId xmlns:a16="http://schemas.microsoft.com/office/drawing/2014/main" id="{0B952C2E-E60A-6159-1C87-8EE3F7884A8E}"/>
              </a:ext>
            </a:extLst>
          </p:cNvPr>
          <p:cNvSpPr txBox="1"/>
          <p:nvPr/>
        </p:nvSpPr>
        <p:spPr>
          <a:xfrm>
            <a:off x="11632992" y="9412501"/>
            <a:ext cx="5257800" cy="246221"/>
          </a:xfrm>
          <a:prstGeom prst="rect">
            <a:avLst/>
          </a:prstGeom>
        </p:spPr>
        <p:txBody>
          <a:bodyPr wrap="square" lIns="0" tIns="0" rIns="0" bIns="0" rtlCol="0" anchor="t">
            <a:spAutoFit/>
          </a:bodyPr>
          <a:lstStyle/>
          <a:p>
            <a:r>
              <a:rPr lang="en-GB" sz="1600" dirty="0">
                <a:solidFill>
                  <a:schemeClr val="bg1"/>
                </a:solidFill>
                <a:latin typeface="Poppins Light" panose="00000400000000000000" pitchFamily="50" charset="0"/>
                <a:cs typeface="Poppins Light" panose="00000400000000000000" pitchFamily="50" charset="0"/>
              </a:rPr>
              <a:t>Figure 4 – Manyoni Prospecting Licences</a:t>
            </a:r>
          </a:p>
        </p:txBody>
      </p:sp>
      <p:sp>
        <p:nvSpPr>
          <p:cNvPr id="16" name="TextBox 13">
            <a:extLst>
              <a:ext uri="{FF2B5EF4-FFF2-40B4-BE49-F238E27FC236}">
                <a16:creationId xmlns:a16="http://schemas.microsoft.com/office/drawing/2014/main" id="{C8B35766-DBB8-4034-B6F4-8CC1AD3670D9}"/>
              </a:ext>
            </a:extLst>
          </p:cNvPr>
          <p:cNvSpPr txBox="1"/>
          <p:nvPr/>
        </p:nvSpPr>
        <p:spPr>
          <a:xfrm>
            <a:off x="1514476" y="5479203"/>
            <a:ext cx="7934324" cy="835742"/>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r>
              <a:rPr lang="en-GB" sz="1900" dirty="0"/>
              <a:t>Binding agreement with AuKing (ASX:AKN) to acquire four highly prospective prospecting licenses adjacent to Manyoni</a:t>
            </a:r>
          </a:p>
        </p:txBody>
      </p:sp>
      <p:sp>
        <p:nvSpPr>
          <p:cNvPr id="17" name="TextBox 13">
            <a:extLst>
              <a:ext uri="{FF2B5EF4-FFF2-40B4-BE49-F238E27FC236}">
                <a16:creationId xmlns:a16="http://schemas.microsoft.com/office/drawing/2014/main" id="{E9C35C49-E4FC-3291-1703-1E47BC693DA5}"/>
              </a:ext>
            </a:extLst>
          </p:cNvPr>
          <p:cNvSpPr txBox="1"/>
          <p:nvPr/>
        </p:nvSpPr>
        <p:spPr>
          <a:xfrm>
            <a:off x="1514476" y="6708885"/>
            <a:ext cx="7934324" cy="835742"/>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r>
              <a:rPr lang="en-GB" sz="1900" dirty="0"/>
              <a:t>New tenements are highly strategic covering parts of the historic Manyoni Uranium Project held by Uranex (ASX:UNX) prior to 2013</a:t>
            </a:r>
          </a:p>
        </p:txBody>
      </p:sp>
      <p:sp>
        <p:nvSpPr>
          <p:cNvPr id="19" name="Freeform: Shape 18">
            <a:extLst>
              <a:ext uri="{FF2B5EF4-FFF2-40B4-BE49-F238E27FC236}">
                <a16:creationId xmlns:a16="http://schemas.microsoft.com/office/drawing/2014/main" id="{0FD664A4-E656-2AD8-F896-0B97C250BAC3}"/>
              </a:ext>
            </a:extLst>
          </p:cNvPr>
          <p:cNvSpPr/>
          <p:nvPr/>
        </p:nvSpPr>
        <p:spPr>
          <a:xfrm rot="10800000">
            <a:off x="1000124" y="6918787"/>
            <a:ext cx="219076" cy="31131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4C242C7-F690-3DF9-5888-07B4E3C1418E}"/>
              </a:ext>
            </a:extLst>
          </p:cNvPr>
          <p:cNvSpPr/>
          <p:nvPr/>
        </p:nvSpPr>
        <p:spPr>
          <a:xfrm rot="10800000">
            <a:off x="1000124" y="5713257"/>
            <a:ext cx="219076" cy="31131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8FA4B9A-EEFD-379B-6135-0A0ACDD69375}"/>
              </a:ext>
            </a:extLst>
          </p:cNvPr>
          <p:cNvSpPr/>
          <p:nvPr/>
        </p:nvSpPr>
        <p:spPr>
          <a:xfrm rot="10800000">
            <a:off x="1000124" y="8205577"/>
            <a:ext cx="219076" cy="31131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13">
            <a:extLst>
              <a:ext uri="{FF2B5EF4-FFF2-40B4-BE49-F238E27FC236}">
                <a16:creationId xmlns:a16="http://schemas.microsoft.com/office/drawing/2014/main" id="{71EFB310-5004-48D3-AFEE-0B8BA602D933}"/>
              </a:ext>
            </a:extLst>
          </p:cNvPr>
          <p:cNvSpPr txBox="1"/>
          <p:nvPr/>
        </p:nvSpPr>
        <p:spPr>
          <a:xfrm>
            <a:off x="1514476" y="7965358"/>
            <a:ext cx="7934324" cy="835742"/>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r>
              <a:rPr lang="en-GB" sz="1900" dirty="0"/>
              <a:t>Acquisition of these additional surrounding tenements adds significant upside potential to Manyoni</a:t>
            </a:r>
          </a:p>
        </p:txBody>
      </p:sp>
      <p:sp>
        <p:nvSpPr>
          <p:cNvPr id="4" name="TextBox 3">
            <a:extLst>
              <a:ext uri="{FF2B5EF4-FFF2-40B4-BE49-F238E27FC236}">
                <a16:creationId xmlns:a16="http://schemas.microsoft.com/office/drawing/2014/main" id="{F37C30DF-95D6-CB41-9C1E-27DAD8D53CEC}"/>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solidFill>
                  <a:schemeClr val="bg1"/>
                </a:solidFill>
                <a:latin typeface="Poppins"/>
              </a:rPr>
              <a:t>10</a:t>
            </a:fld>
            <a:endParaRPr lang="en-AU" sz="1600" dirty="0">
              <a:solidFill>
                <a:schemeClr val="bg1"/>
              </a:solidFill>
            </a:endParaRPr>
          </a:p>
        </p:txBody>
      </p:sp>
    </p:spTree>
    <p:extLst>
      <p:ext uri="{BB962C8B-B14F-4D97-AF65-F5344CB8AC3E}">
        <p14:creationId xmlns:p14="http://schemas.microsoft.com/office/powerpoint/2010/main" val="1444155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4000">
              <a:srgbClr val="F47720"/>
            </a:gs>
            <a:gs pos="67000">
              <a:srgbClr val="F8931D"/>
            </a:gs>
            <a:gs pos="0">
              <a:srgbClr val="F37021"/>
            </a:gs>
            <a:gs pos="98000">
              <a:srgbClr val="FCAE1A"/>
            </a:gs>
          </a:gsLst>
          <a:path path="circle">
            <a:fillToRect l="100000" t="100000"/>
          </a:path>
        </a:gradFill>
        <a:effectLst/>
      </p:bgPr>
    </p:bg>
    <p:spTree>
      <p:nvGrpSpPr>
        <p:cNvPr id="1" name=""/>
        <p:cNvGrpSpPr/>
        <p:nvPr/>
      </p:nvGrpSpPr>
      <p:grpSpPr>
        <a:xfrm>
          <a:off x="0" y="0"/>
          <a:ext cx="0" cy="0"/>
          <a:chOff x="0" y="0"/>
          <a:chExt cx="0" cy="0"/>
        </a:xfrm>
      </p:grpSpPr>
      <p:pic>
        <p:nvPicPr>
          <p:cNvPr id="31" name="Google Shape;241;p9">
            <a:extLst>
              <a:ext uri="{FF2B5EF4-FFF2-40B4-BE49-F238E27FC236}">
                <a16:creationId xmlns:a16="http://schemas.microsoft.com/office/drawing/2014/main" id="{3A3564E6-74AE-AE1B-6B02-ADFE726CE3E3}"/>
              </a:ext>
            </a:extLst>
          </p:cNvPr>
          <p:cNvPicPr preferRelativeResize="0">
            <a:picLocks noGrp="1"/>
          </p:cNvPicPr>
          <p:nvPr>
            <p:ph type="pic" sz="quarter" idx="10"/>
          </p:nvPr>
        </p:nvPicPr>
        <p:blipFill rotWithShape="1">
          <a:blip r:embed="rId2">
            <a:alphaModFix/>
          </a:blip>
          <a:srcRect l="1263" t="8600" r="-1263" b="25372"/>
          <a:stretch/>
        </p:blipFill>
        <p:spPr>
          <a:xfrm>
            <a:off x="990599" y="1866900"/>
            <a:ext cx="3733802" cy="2465314"/>
          </a:xfrm>
        </p:spPr>
      </p:pic>
      <p:pic>
        <p:nvPicPr>
          <p:cNvPr id="32" name="Google Shape;243;p9">
            <a:extLst>
              <a:ext uri="{FF2B5EF4-FFF2-40B4-BE49-F238E27FC236}">
                <a16:creationId xmlns:a16="http://schemas.microsoft.com/office/drawing/2014/main" id="{9A9DE820-4186-CFE7-2010-2E80EB4AF9AA}"/>
              </a:ext>
            </a:extLst>
          </p:cNvPr>
          <p:cNvPicPr preferRelativeResize="0">
            <a:picLocks noGrp="1"/>
          </p:cNvPicPr>
          <p:nvPr>
            <p:ph type="pic" sz="quarter" idx="11"/>
          </p:nvPr>
        </p:nvPicPr>
        <p:blipFill rotWithShape="1">
          <a:blip r:embed="rId3">
            <a:alphaModFix/>
          </a:blip>
          <a:srcRect l="-685" t="9304" b="24215"/>
          <a:stretch/>
        </p:blipFill>
        <p:spPr>
          <a:xfrm>
            <a:off x="990599" y="4598038"/>
            <a:ext cx="3733802" cy="2465314"/>
          </a:xfrm>
        </p:spPr>
      </p:pic>
      <p:pic>
        <p:nvPicPr>
          <p:cNvPr id="33" name="Google Shape;242;p9">
            <a:extLst>
              <a:ext uri="{FF2B5EF4-FFF2-40B4-BE49-F238E27FC236}">
                <a16:creationId xmlns:a16="http://schemas.microsoft.com/office/drawing/2014/main" id="{6E9ABBDE-2285-394D-1CDB-F6F95C946940}"/>
              </a:ext>
            </a:extLst>
          </p:cNvPr>
          <p:cNvPicPr preferRelativeResize="0">
            <a:picLocks noGrp="1"/>
          </p:cNvPicPr>
          <p:nvPr>
            <p:ph type="pic" sz="quarter" idx="12"/>
          </p:nvPr>
        </p:nvPicPr>
        <p:blipFill rotWithShape="1">
          <a:blip r:embed="rId4" cstate="print">
            <a:extLst>
              <a:ext uri="{28A0092B-C50C-407E-A947-70E740481C1C}">
                <a14:useLocalDpi xmlns:a14="http://schemas.microsoft.com/office/drawing/2010/main" val="0"/>
              </a:ext>
            </a:extLst>
          </a:blip>
          <a:srcRect t="16946" b="16946"/>
          <a:stretch/>
        </p:blipFill>
        <p:spPr>
          <a:xfrm>
            <a:off x="990599" y="7326386"/>
            <a:ext cx="3733802" cy="2465314"/>
          </a:xfrm>
          <a:solidFill>
            <a:schemeClr val="bg1"/>
          </a:solidFill>
        </p:spPr>
      </p:pic>
      <p:sp>
        <p:nvSpPr>
          <p:cNvPr id="37" name="TextBox 13">
            <a:extLst>
              <a:ext uri="{FF2B5EF4-FFF2-40B4-BE49-F238E27FC236}">
                <a16:creationId xmlns:a16="http://schemas.microsoft.com/office/drawing/2014/main" id="{8A9B25A8-B6C3-50F5-3677-1D06397E3919}"/>
              </a:ext>
            </a:extLst>
          </p:cNvPr>
          <p:cNvSpPr txBox="1"/>
          <p:nvPr/>
        </p:nvSpPr>
        <p:spPr>
          <a:xfrm>
            <a:off x="5333999" y="3543300"/>
            <a:ext cx="12010569" cy="615553"/>
          </a:xfrm>
          <a:prstGeom prst="rect">
            <a:avLst/>
          </a:prstGeom>
        </p:spPr>
        <p:txBody>
          <a:bodyPr wrap="square" lIns="0" tIns="0" rIns="0" bIns="0" rtlCol="0" anchor="t">
            <a:spAutoFit/>
          </a:bodyPr>
          <a:lstStyle/>
          <a:p>
            <a:pPr algn="l"/>
            <a:r>
              <a:rPr lang="en-GB" sz="2000" spc="-56" dirty="0">
                <a:solidFill>
                  <a:srgbClr val="FFFFFF"/>
                </a:solidFill>
                <a:latin typeface="Poppins"/>
              </a:rPr>
              <a:t>Experienced geologist with 16 years across all aspects of geological projects and a particular focus on exploration. Most recently working with Shanta Gold across its East African projects.</a:t>
            </a:r>
          </a:p>
        </p:txBody>
      </p:sp>
      <p:sp>
        <p:nvSpPr>
          <p:cNvPr id="38" name="TextBox 2">
            <a:extLst>
              <a:ext uri="{FF2B5EF4-FFF2-40B4-BE49-F238E27FC236}">
                <a16:creationId xmlns:a16="http://schemas.microsoft.com/office/drawing/2014/main" id="{F79215ED-530B-2162-9B9B-8FDA5C8FF6E3}"/>
              </a:ext>
            </a:extLst>
          </p:cNvPr>
          <p:cNvSpPr txBox="1"/>
          <p:nvPr/>
        </p:nvSpPr>
        <p:spPr>
          <a:xfrm>
            <a:off x="5334000" y="2364039"/>
            <a:ext cx="6019800" cy="615553"/>
          </a:xfrm>
          <a:prstGeom prst="rect">
            <a:avLst/>
          </a:prstGeom>
        </p:spPr>
        <p:txBody>
          <a:bodyPr wrap="square" lIns="0" tIns="0" rIns="0" bIns="0" rtlCol="0" anchor="t">
            <a:spAutoFit/>
          </a:bodyPr>
          <a:lstStyle/>
          <a:p>
            <a:pPr marL="0" lvl="0" indent="0" algn="l">
              <a:spcBef>
                <a:spcPct val="0"/>
              </a:spcBef>
            </a:pPr>
            <a:r>
              <a:rPr lang="en-US" sz="4000" dirty="0">
                <a:solidFill>
                  <a:schemeClr val="bg1"/>
                </a:solidFill>
                <a:latin typeface="Poppins Medium" panose="00000600000000000000" pitchFamily="50" charset="0"/>
                <a:cs typeface="Poppins Medium" panose="00000600000000000000" pitchFamily="50" charset="0"/>
              </a:rPr>
              <a:t>Mr Godluck Sekwao</a:t>
            </a:r>
          </a:p>
        </p:txBody>
      </p:sp>
      <p:sp>
        <p:nvSpPr>
          <p:cNvPr id="39" name="TextBox 2">
            <a:extLst>
              <a:ext uri="{FF2B5EF4-FFF2-40B4-BE49-F238E27FC236}">
                <a16:creationId xmlns:a16="http://schemas.microsoft.com/office/drawing/2014/main" id="{675F8F8C-3675-2D20-EAFB-1F710789C416}"/>
              </a:ext>
            </a:extLst>
          </p:cNvPr>
          <p:cNvSpPr txBox="1"/>
          <p:nvPr/>
        </p:nvSpPr>
        <p:spPr>
          <a:xfrm>
            <a:off x="5334000" y="3010072"/>
            <a:ext cx="6019800" cy="430887"/>
          </a:xfrm>
          <a:prstGeom prst="rect">
            <a:avLst/>
          </a:prstGeom>
        </p:spPr>
        <p:txBody>
          <a:bodyPr wrap="square" lIns="0" tIns="0" rIns="0" bIns="0" rtlCol="0" anchor="t">
            <a:spAutoFit/>
          </a:bodyPr>
          <a:lstStyle/>
          <a:p>
            <a:pPr marL="0" lvl="0" indent="0" algn="l">
              <a:spcBef>
                <a:spcPct val="0"/>
              </a:spcBef>
            </a:pPr>
            <a:r>
              <a:rPr lang="en-US" sz="2800" dirty="0">
                <a:solidFill>
                  <a:schemeClr val="bg1"/>
                </a:solidFill>
                <a:latin typeface="Poppins"/>
              </a:rPr>
              <a:t>Exploration Manager</a:t>
            </a:r>
          </a:p>
        </p:txBody>
      </p:sp>
      <p:sp>
        <p:nvSpPr>
          <p:cNvPr id="42" name="TextBox 13">
            <a:extLst>
              <a:ext uri="{FF2B5EF4-FFF2-40B4-BE49-F238E27FC236}">
                <a16:creationId xmlns:a16="http://schemas.microsoft.com/office/drawing/2014/main" id="{23F2A82A-2C85-0209-4412-C0831106B66B}"/>
              </a:ext>
            </a:extLst>
          </p:cNvPr>
          <p:cNvSpPr txBox="1"/>
          <p:nvPr/>
        </p:nvSpPr>
        <p:spPr>
          <a:xfrm>
            <a:off x="5334000" y="6134100"/>
            <a:ext cx="12010568" cy="615553"/>
          </a:xfrm>
          <a:prstGeom prst="rect">
            <a:avLst/>
          </a:prstGeom>
        </p:spPr>
        <p:txBody>
          <a:bodyPr wrap="square" lIns="0" tIns="0" rIns="0" bIns="0" rtlCol="0" anchor="t">
            <a:spAutoFit/>
          </a:bodyPr>
          <a:lstStyle/>
          <a:p>
            <a:pPr algn="l"/>
            <a:r>
              <a:rPr lang="en-GB" sz="2000" spc="-56" dirty="0">
                <a:solidFill>
                  <a:srgbClr val="FFFFFF"/>
                </a:solidFill>
                <a:latin typeface="Poppins"/>
              </a:rPr>
              <a:t>Charles is an experienced geologist with over 18 year across Africa in project discovery, development, and mining production across a range of commodities. </a:t>
            </a:r>
          </a:p>
        </p:txBody>
      </p:sp>
      <p:sp>
        <p:nvSpPr>
          <p:cNvPr id="43" name="TextBox 2">
            <a:extLst>
              <a:ext uri="{FF2B5EF4-FFF2-40B4-BE49-F238E27FC236}">
                <a16:creationId xmlns:a16="http://schemas.microsoft.com/office/drawing/2014/main" id="{AD33AE7B-BDBF-73FD-0502-2450A75E5F66}"/>
              </a:ext>
            </a:extLst>
          </p:cNvPr>
          <p:cNvSpPr txBox="1"/>
          <p:nvPr/>
        </p:nvSpPr>
        <p:spPr>
          <a:xfrm>
            <a:off x="5334000" y="4942777"/>
            <a:ext cx="6019800" cy="615553"/>
          </a:xfrm>
          <a:prstGeom prst="rect">
            <a:avLst/>
          </a:prstGeom>
        </p:spPr>
        <p:txBody>
          <a:bodyPr wrap="square" lIns="0" tIns="0" rIns="0" bIns="0" rtlCol="0" anchor="t">
            <a:spAutoFit/>
          </a:bodyPr>
          <a:lstStyle/>
          <a:p>
            <a:pPr marL="0" lvl="0" indent="0" algn="l">
              <a:spcBef>
                <a:spcPct val="0"/>
              </a:spcBef>
            </a:pPr>
            <a:r>
              <a:rPr lang="en-US" sz="4000" dirty="0">
                <a:solidFill>
                  <a:schemeClr val="bg1"/>
                </a:solidFill>
                <a:latin typeface="Poppins Medium" panose="00000600000000000000" pitchFamily="50" charset="0"/>
                <a:cs typeface="Poppins Medium" panose="00000600000000000000" pitchFamily="50" charset="0"/>
              </a:rPr>
              <a:t>Mr Charles Sayi Mihayo</a:t>
            </a:r>
          </a:p>
        </p:txBody>
      </p:sp>
      <p:sp>
        <p:nvSpPr>
          <p:cNvPr id="44" name="TextBox 2">
            <a:extLst>
              <a:ext uri="{FF2B5EF4-FFF2-40B4-BE49-F238E27FC236}">
                <a16:creationId xmlns:a16="http://schemas.microsoft.com/office/drawing/2014/main" id="{380B0130-1C2D-18BD-931C-CC86A3D0CE55}"/>
              </a:ext>
            </a:extLst>
          </p:cNvPr>
          <p:cNvSpPr txBox="1"/>
          <p:nvPr/>
        </p:nvSpPr>
        <p:spPr>
          <a:xfrm>
            <a:off x="5334000" y="5588810"/>
            <a:ext cx="6019800" cy="430887"/>
          </a:xfrm>
          <a:prstGeom prst="rect">
            <a:avLst/>
          </a:prstGeom>
        </p:spPr>
        <p:txBody>
          <a:bodyPr wrap="square" lIns="0" tIns="0" rIns="0" bIns="0" rtlCol="0" anchor="t">
            <a:spAutoFit/>
          </a:bodyPr>
          <a:lstStyle/>
          <a:p>
            <a:pPr marL="0" lvl="0" indent="0" algn="l">
              <a:spcBef>
                <a:spcPct val="0"/>
              </a:spcBef>
            </a:pPr>
            <a:r>
              <a:rPr lang="en-US" sz="2800" dirty="0">
                <a:solidFill>
                  <a:schemeClr val="bg1"/>
                </a:solidFill>
                <a:latin typeface="Poppins"/>
              </a:rPr>
              <a:t>Senior Geologist</a:t>
            </a:r>
          </a:p>
        </p:txBody>
      </p:sp>
      <p:sp>
        <p:nvSpPr>
          <p:cNvPr id="46" name="TextBox 13">
            <a:extLst>
              <a:ext uri="{FF2B5EF4-FFF2-40B4-BE49-F238E27FC236}">
                <a16:creationId xmlns:a16="http://schemas.microsoft.com/office/drawing/2014/main" id="{C5ACD957-16FE-EC79-93FA-B68F0EC3923F}"/>
              </a:ext>
            </a:extLst>
          </p:cNvPr>
          <p:cNvSpPr txBox="1"/>
          <p:nvPr/>
        </p:nvSpPr>
        <p:spPr>
          <a:xfrm>
            <a:off x="5333999" y="8743355"/>
            <a:ext cx="12010567" cy="615553"/>
          </a:xfrm>
          <a:prstGeom prst="rect">
            <a:avLst/>
          </a:prstGeom>
        </p:spPr>
        <p:txBody>
          <a:bodyPr wrap="square" lIns="0" tIns="0" rIns="0" bIns="0" rtlCol="0" anchor="t">
            <a:spAutoFit/>
          </a:bodyPr>
          <a:lstStyle/>
          <a:p>
            <a:pPr algn="l"/>
            <a:r>
              <a:rPr lang="en-GB" sz="2000" spc="-56" dirty="0">
                <a:solidFill>
                  <a:srgbClr val="FFFFFF"/>
                </a:solidFill>
                <a:latin typeface="Poppins"/>
              </a:rPr>
              <a:t>Ryoba has over 15 years of experience working on geological projects, particularly in East Africa.</a:t>
            </a:r>
            <a:br>
              <a:rPr lang="en-GB" sz="2000" spc="-56" dirty="0">
                <a:solidFill>
                  <a:srgbClr val="FFFFFF"/>
                </a:solidFill>
                <a:latin typeface="Poppins"/>
              </a:rPr>
            </a:br>
            <a:r>
              <a:rPr lang="en-GB" sz="2000" spc="-56" dirty="0">
                <a:solidFill>
                  <a:srgbClr val="FFFFFF"/>
                </a:solidFill>
                <a:latin typeface="Poppins"/>
              </a:rPr>
              <a:t>He has also previously worked on the Manyoni Project as a Project Geologist with Uranex Ltd.</a:t>
            </a:r>
          </a:p>
        </p:txBody>
      </p:sp>
      <p:sp>
        <p:nvSpPr>
          <p:cNvPr id="47" name="TextBox 2">
            <a:extLst>
              <a:ext uri="{FF2B5EF4-FFF2-40B4-BE49-F238E27FC236}">
                <a16:creationId xmlns:a16="http://schemas.microsoft.com/office/drawing/2014/main" id="{60F63072-AD66-10A0-DB2A-867759FB8242}"/>
              </a:ext>
            </a:extLst>
          </p:cNvPr>
          <p:cNvSpPr txBox="1"/>
          <p:nvPr/>
        </p:nvSpPr>
        <p:spPr>
          <a:xfrm>
            <a:off x="5333999" y="7521517"/>
            <a:ext cx="6498868" cy="615553"/>
          </a:xfrm>
          <a:prstGeom prst="rect">
            <a:avLst/>
          </a:prstGeom>
        </p:spPr>
        <p:txBody>
          <a:bodyPr wrap="square" lIns="0" tIns="0" rIns="0" bIns="0" rtlCol="0" anchor="t">
            <a:spAutoFit/>
          </a:bodyPr>
          <a:lstStyle/>
          <a:p>
            <a:pPr marL="0" lvl="0" indent="0" algn="l">
              <a:spcBef>
                <a:spcPct val="0"/>
              </a:spcBef>
            </a:pPr>
            <a:r>
              <a:rPr lang="en-US" sz="4000" dirty="0">
                <a:solidFill>
                  <a:schemeClr val="bg1"/>
                </a:solidFill>
                <a:latin typeface="Poppins Medium" panose="00000600000000000000" pitchFamily="50" charset="0"/>
                <a:cs typeface="Poppins Medium" panose="00000600000000000000" pitchFamily="50" charset="0"/>
              </a:rPr>
              <a:t>Mr Ryoba Chacha</a:t>
            </a:r>
          </a:p>
        </p:txBody>
      </p:sp>
      <p:sp>
        <p:nvSpPr>
          <p:cNvPr id="48" name="TextBox 2">
            <a:extLst>
              <a:ext uri="{FF2B5EF4-FFF2-40B4-BE49-F238E27FC236}">
                <a16:creationId xmlns:a16="http://schemas.microsoft.com/office/drawing/2014/main" id="{57571660-4446-A5A7-1585-4C49C995CEDD}"/>
              </a:ext>
            </a:extLst>
          </p:cNvPr>
          <p:cNvSpPr txBox="1"/>
          <p:nvPr/>
        </p:nvSpPr>
        <p:spPr>
          <a:xfrm>
            <a:off x="5333999" y="8167550"/>
            <a:ext cx="6498868" cy="430887"/>
          </a:xfrm>
          <a:prstGeom prst="rect">
            <a:avLst/>
          </a:prstGeom>
        </p:spPr>
        <p:txBody>
          <a:bodyPr wrap="square" lIns="0" tIns="0" rIns="0" bIns="0" rtlCol="0" anchor="t">
            <a:spAutoFit/>
          </a:bodyPr>
          <a:lstStyle/>
          <a:p>
            <a:pPr marL="0" lvl="0" indent="0" algn="l">
              <a:spcBef>
                <a:spcPct val="0"/>
              </a:spcBef>
            </a:pPr>
            <a:r>
              <a:rPr lang="en-US" sz="2800" dirty="0">
                <a:solidFill>
                  <a:schemeClr val="bg1"/>
                </a:solidFill>
                <a:latin typeface="Poppins"/>
              </a:rPr>
              <a:t>Consulting Geologist</a:t>
            </a:r>
          </a:p>
        </p:txBody>
      </p:sp>
      <p:grpSp>
        <p:nvGrpSpPr>
          <p:cNvPr id="16" name="Group 15">
            <a:extLst>
              <a:ext uri="{FF2B5EF4-FFF2-40B4-BE49-F238E27FC236}">
                <a16:creationId xmlns:a16="http://schemas.microsoft.com/office/drawing/2014/main" id="{571B8C04-687A-05EB-9528-737FF6AC754D}"/>
              </a:ext>
            </a:extLst>
          </p:cNvPr>
          <p:cNvGrpSpPr/>
          <p:nvPr/>
        </p:nvGrpSpPr>
        <p:grpSpPr>
          <a:xfrm>
            <a:off x="5334001" y="4541326"/>
            <a:ext cx="12010570" cy="2578738"/>
            <a:chOff x="5334001" y="4388926"/>
            <a:chExt cx="12010570" cy="2578738"/>
          </a:xfrm>
        </p:grpSpPr>
        <p:sp>
          <p:nvSpPr>
            <p:cNvPr id="50" name="AutoShape 29">
              <a:extLst>
                <a:ext uri="{FF2B5EF4-FFF2-40B4-BE49-F238E27FC236}">
                  <a16:creationId xmlns:a16="http://schemas.microsoft.com/office/drawing/2014/main" id="{0ABA8F2A-BCEB-65C9-81A7-232A6682DE64}"/>
                </a:ext>
              </a:extLst>
            </p:cNvPr>
            <p:cNvSpPr/>
            <p:nvPr/>
          </p:nvSpPr>
          <p:spPr>
            <a:xfrm>
              <a:off x="5334002" y="4388926"/>
              <a:ext cx="12010569" cy="0"/>
            </a:xfrm>
            <a:prstGeom prst="line">
              <a:avLst/>
            </a:prstGeom>
            <a:ln w="19050" cap="flat">
              <a:solidFill>
                <a:schemeClr val="bg1">
                  <a:alpha val="20000"/>
                </a:schemeClr>
              </a:solidFill>
              <a:prstDash val="solid"/>
              <a:headEnd type="none" w="sm" len="sm"/>
              <a:tailEnd type="none" w="sm" len="sm"/>
            </a:ln>
          </p:spPr>
          <p:txBody>
            <a:bodyPr/>
            <a:lstStyle/>
            <a:p>
              <a:endParaRPr lang="en-US"/>
            </a:p>
          </p:txBody>
        </p:sp>
        <p:sp>
          <p:nvSpPr>
            <p:cNvPr id="51" name="AutoShape 29">
              <a:extLst>
                <a:ext uri="{FF2B5EF4-FFF2-40B4-BE49-F238E27FC236}">
                  <a16:creationId xmlns:a16="http://schemas.microsoft.com/office/drawing/2014/main" id="{9B4BAB60-DA16-0D7C-35B8-FB1B6752E365}"/>
                </a:ext>
              </a:extLst>
            </p:cNvPr>
            <p:cNvSpPr/>
            <p:nvPr/>
          </p:nvSpPr>
          <p:spPr>
            <a:xfrm>
              <a:off x="5334001" y="6967664"/>
              <a:ext cx="12010569" cy="0"/>
            </a:xfrm>
            <a:prstGeom prst="line">
              <a:avLst/>
            </a:prstGeom>
            <a:ln w="19050" cap="flat">
              <a:solidFill>
                <a:schemeClr val="bg1">
                  <a:alpha val="20000"/>
                </a:schemeClr>
              </a:solidFill>
              <a:prstDash val="solid"/>
              <a:headEnd type="none" w="sm" len="sm"/>
              <a:tailEnd type="none" w="sm" len="sm"/>
            </a:ln>
          </p:spPr>
          <p:txBody>
            <a:bodyPr/>
            <a:lstStyle/>
            <a:p>
              <a:endParaRPr lang="en-US"/>
            </a:p>
          </p:txBody>
        </p:sp>
      </p:grpSp>
      <p:sp>
        <p:nvSpPr>
          <p:cNvPr id="15" name="TextBox 2">
            <a:extLst>
              <a:ext uri="{FF2B5EF4-FFF2-40B4-BE49-F238E27FC236}">
                <a16:creationId xmlns:a16="http://schemas.microsoft.com/office/drawing/2014/main" id="{095DA335-96BC-3E40-22EE-872CBD847DE8}"/>
              </a:ext>
            </a:extLst>
          </p:cNvPr>
          <p:cNvSpPr txBox="1"/>
          <p:nvPr/>
        </p:nvSpPr>
        <p:spPr>
          <a:xfrm>
            <a:off x="1172029" y="622637"/>
            <a:ext cx="14448971" cy="1015663"/>
          </a:xfrm>
          <a:prstGeom prst="rect">
            <a:avLst/>
          </a:prstGeom>
        </p:spPr>
        <p:txBody>
          <a:bodyPr wrap="square" lIns="0" tIns="0" rIns="0" bIns="0" rtlCol="0" anchor="t">
            <a:spAutoFit/>
          </a:bodyPr>
          <a:lstStyle/>
          <a:p>
            <a:pPr marL="0" lvl="0" indent="0" algn="l">
              <a:spcBef>
                <a:spcPct val="0"/>
              </a:spcBef>
            </a:pPr>
            <a:r>
              <a:rPr lang="en-GB" sz="6600" spc="-500" dirty="0">
                <a:solidFill>
                  <a:schemeClr val="bg1"/>
                </a:solidFill>
                <a:latin typeface="Poppins"/>
              </a:rPr>
              <a:t>In-Country Management</a:t>
            </a:r>
          </a:p>
        </p:txBody>
      </p:sp>
      <p:sp>
        <p:nvSpPr>
          <p:cNvPr id="2" name="TextBox 1">
            <a:extLst>
              <a:ext uri="{FF2B5EF4-FFF2-40B4-BE49-F238E27FC236}">
                <a16:creationId xmlns:a16="http://schemas.microsoft.com/office/drawing/2014/main" id="{0AC5FA84-C5C9-08BD-E2C5-02D9D5EB8607}"/>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solidFill>
                  <a:schemeClr val="bg1"/>
                </a:solidFill>
                <a:latin typeface="Poppins"/>
              </a:rPr>
              <a:t>11</a:t>
            </a:fld>
            <a:endParaRPr lang="en-AU" sz="1600" dirty="0">
              <a:solidFill>
                <a:schemeClr val="bg1"/>
              </a:solidFill>
            </a:endParaRPr>
          </a:p>
        </p:txBody>
      </p:sp>
      <p:pic>
        <p:nvPicPr>
          <p:cNvPr id="3" name="Google Shape;33;p1">
            <a:extLst>
              <a:ext uri="{FF2B5EF4-FFF2-40B4-BE49-F238E27FC236}">
                <a16:creationId xmlns:a16="http://schemas.microsoft.com/office/drawing/2014/main" id="{6B7F8FDC-B764-2524-FBB8-08ACE198B7E6}"/>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contrast="100000"/>
                    </a14:imgEffect>
                  </a14:imgLayer>
                </a14:imgProps>
              </a:ext>
            </a:extLst>
          </a:blip>
          <a:srcRect/>
          <a:stretch/>
        </p:blipFill>
        <p:spPr>
          <a:xfrm>
            <a:off x="14995800" y="495300"/>
            <a:ext cx="2606400" cy="1166400"/>
          </a:xfrm>
          <a:prstGeom prst="rect">
            <a:avLst/>
          </a:prstGeom>
          <a:noFill/>
          <a:ln>
            <a:noFill/>
          </a:ln>
        </p:spPr>
      </p:pic>
    </p:spTree>
    <p:extLst>
      <p:ext uri="{BB962C8B-B14F-4D97-AF65-F5344CB8AC3E}">
        <p14:creationId xmlns:p14="http://schemas.microsoft.com/office/powerpoint/2010/main" val="547405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DC6673EF-5C38-90E7-F69B-80216CEB8551}"/>
              </a:ext>
            </a:extLst>
          </p:cNvPr>
          <p:cNvSpPr/>
          <p:nvPr/>
        </p:nvSpPr>
        <p:spPr>
          <a:xfrm>
            <a:off x="990600" y="7029069"/>
            <a:ext cx="8111197" cy="2457831"/>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a:extLst>
              <a:ext uri="{FF2B5EF4-FFF2-40B4-BE49-F238E27FC236}">
                <a16:creationId xmlns:a16="http://schemas.microsoft.com/office/drawing/2014/main" id="{E6C67FA2-235D-3290-9C80-FB37EAEBE490}"/>
              </a:ext>
            </a:extLst>
          </p:cNvPr>
          <p:cNvSpPr txBox="1"/>
          <p:nvPr/>
        </p:nvSpPr>
        <p:spPr>
          <a:xfrm>
            <a:off x="943429" y="567907"/>
            <a:ext cx="13839371" cy="1107996"/>
          </a:xfrm>
          <a:prstGeom prst="rect">
            <a:avLst/>
          </a:prstGeom>
        </p:spPr>
        <p:txBody>
          <a:bodyPr wrap="square" lIns="0" tIns="0" rIns="0" bIns="0" rtlCol="0" anchor="t">
            <a:spAutoFit/>
          </a:bodyPr>
          <a:lstStyle/>
          <a:p>
            <a:pPr marL="0" lvl="0" indent="0" algn="l">
              <a:spcBef>
                <a:spcPct val="0"/>
              </a:spcBef>
            </a:pPr>
            <a:r>
              <a:rPr lang="en-US" sz="7200" spc="-500" dirty="0">
                <a:solidFill>
                  <a:srgbClr val="F37021"/>
                </a:solidFill>
                <a:latin typeface="Poppins"/>
              </a:rPr>
              <a:t>Why Tanzania? </a:t>
            </a:r>
          </a:p>
        </p:txBody>
      </p:sp>
      <p:sp>
        <p:nvSpPr>
          <p:cNvPr id="62" name="Rectangle: Rounded Corners 61">
            <a:extLst>
              <a:ext uri="{FF2B5EF4-FFF2-40B4-BE49-F238E27FC236}">
                <a16:creationId xmlns:a16="http://schemas.microsoft.com/office/drawing/2014/main" id="{D1DED388-6A4D-9CB2-5853-B99E67445DEA}"/>
              </a:ext>
            </a:extLst>
          </p:cNvPr>
          <p:cNvSpPr/>
          <p:nvPr/>
        </p:nvSpPr>
        <p:spPr>
          <a:xfrm>
            <a:off x="990600" y="2019300"/>
            <a:ext cx="8111197" cy="2457831"/>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4B90089C-8115-AC78-0269-C828972F78A6}"/>
              </a:ext>
            </a:extLst>
          </p:cNvPr>
          <p:cNvSpPr/>
          <p:nvPr/>
        </p:nvSpPr>
        <p:spPr>
          <a:xfrm>
            <a:off x="990600" y="4524185"/>
            <a:ext cx="8111197" cy="2457831"/>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9B01CFC4-046E-939E-F73C-E9BC4342A7AE}"/>
              </a:ext>
            </a:extLst>
          </p:cNvPr>
          <p:cNvSpPr/>
          <p:nvPr/>
        </p:nvSpPr>
        <p:spPr>
          <a:xfrm>
            <a:off x="1066800" y="2091310"/>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FAA197E-CCCC-5141-9459-57D35AB835DB}"/>
              </a:ext>
            </a:extLst>
          </p:cNvPr>
          <p:cNvSpPr/>
          <p:nvPr/>
        </p:nvSpPr>
        <p:spPr>
          <a:xfrm>
            <a:off x="1066800" y="4596195"/>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1BD7652F-BCB7-F22C-5D92-0E6DF4E92F80}"/>
              </a:ext>
            </a:extLst>
          </p:cNvPr>
          <p:cNvSpPr/>
          <p:nvPr/>
        </p:nvSpPr>
        <p:spPr>
          <a:xfrm>
            <a:off x="1066800" y="7101079"/>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8B7690C2-0A97-2BAB-AD3C-DCDF5E885279}"/>
              </a:ext>
            </a:extLst>
          </p:cNvPr>
          <p:cNvSpPr/>
          <p:nvPr/>
        </p:nvSpPr>
        <p:spPr>
          <a:xfrm>
            <a:off x="9177997" y="2019300"/>
            <a:ext cx="8111197" cy="2457831"/>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5EF712EB-7ADA-F3FD-FE82-DD540CAAD87E}"/>
              </a:ext>
            </a:extLst>
          </p:cNvPr>
          <p:cNvSpPr/>
          <p:nvPr/>
        </p:nvSpPr>
        <p:spPr>
          <a:xfrm>
            <a:off x="9177997" y="4524185"/>
            <a:ext cx="8111197" cy="2457831"/>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0F67D8F1-34B4-86D5-EE76-5ABF9620607F}"/>
              </a:ext>
            </a:extLst>
          </p:cNvPr>
          <p:cNvSpPr/>
          <p:nvPr/>
        </p:nvSpPr>
        <p:spPr>
          <a:xfrm>
            <a:off x="9177997" y="7029069"/>
            <a:ext cx="8111197" cy="2457831"/>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A8F4ECE-0552-6C29-B579-63719F25FE5A}"/>
              </a:ext>
            </a:extLst>
          </p:cNvPr>
          <p:cNvSpPr/>
          <p:nvPr/>
        </p:nvSpPr>
        <p:spPr>
          <a:xfrm>
            <a:off x="9254197" y="2091310"/>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B6A99A5A-B1E2-9C93-5240-6EFCBCB6EBBD}"/>
              </a:ext>
            </a:extLst>
          </p:cNvPr>
          <p:cNvSpPr/>
          <p:nvPr/>
        </p:nvSpPr>
        <p:spPr>
          <a:xfrm>
            <a:off x="9254197" y="4596195"/>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EF352BC-7D7C-0C84-05A1-77A5E13A29FE}"/>
              </a:ext>
            </a:extLst>
          </p:cNvPr>
          <p:cNvSpPr/>
          <p:nvPr/>
        </p:nvSpPr>
        <p:spPr>
          <a:xfrm>
            <a:off x="9254197" y="7101079"/>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4F272632-1BFF-F862-0080-85B5EBB996D3}"/>
              </a:ext>
            </a:extLst>
          </p:cNvPr>
          <p:cNvGrpSpPr/>
          <p:nvPr/>
        </p:nvGrpSpPr>
        <p:grpSpPr>
          <a:xfrm>
            <a:off x="3623603" y="2366869"/>
            <a:ext cx="4819650" cy="1762693"/>
            <a:chOff x="3184067" y="2307840"/>
            <a:chExt cx="11883621" cy="1762693"/>
          </a:xfrm>
        </p:grpSpPr>
        <p:sp>
          <p:nvSpPr>
            <p:cNvPr id="11" name="TextBox 13">
              <a:extLst>
                <a:ext uri="{FF2B5EF4-FFF2-40B4-BE49-F238E27FC236}">
                  <a16:creationId xmlns:a16="http://schemas.microsoft.com/office/drawing/2014/main" id="{F7EFFBE8-F872-71DE-5A93-441088FDB84F}"/>
                </a:ext>
              </a:extLst>
            </p:cNvPr>
            <p:cNvSpPr txBox="1"/>
            <p:nvPr/>
          </p:nvSpPr>
          <p:spPr>
            <a:xfrm>
              <a:off x="3184067" y="2307840"/>
              <a:ext cx="11883621" cy="553998"/>
            </a:xfrm>
            <a:prstGeom prst="rect">
              <a:avLst/>
            </a:prstGeom>
          </p:spPr>
          <p:txBody>
            <a:bodyPr wrap="square" lIns="0" tIns="0" rIns="0" bIns="0" rtlCol="0" anchor="t">
              <a:spAutoFit/>
            </a:bodyPr>
            <a:lstStyle/>
            <a:p>
              <a:pPr algn="l"/>
              <a:r>
                <a:rPr lang="en-GB" dirty="0">
                  <a:solidFill>
                    <a:schemeClr val="bg1"/>
                  </a:solidFill>
                  <a:latin typeface="Poppins"/>
                </a:rPr>
                <a:t>Tanzania makes its way to the stage within the international mining sector</a:t>
              </a:r>
            </a:p>
          </p:txBody>
        </p:sp>
        <p:sp>
          <p:nvSpPr>
            <p:cNvPr id="12" name="TextBox 13">
              <a:extLst>
                <a:ext uri="{FF2B5EF4-FFF2-40B4-BE49-F238E27FC236}">
                  <a16:creationId xmlns:a16="http://schemas.microsoft.com/office/drawing/2014/main" id="{A7CE8818-E107-6559-E7F2-EB7CE03CF4E6}"/>
                </a:ext>
              </a:extLst>
            </p:cNvPr>
            <p:cNvSpPr txBox="1"/>
            <p:nvPr/>
          </p:nvSpPr>
          <p:spPr>
            <a:xfrm>
              <a:off x="3184067" y="3002829"/>
              <a:ext cx="9853759" cy="1067704"/>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GB" sz="1400" dirty="0">
                  <a:solidFill>
                    <a:schemeClr val="bg1"/>
                  </a:solidFill>
                  <a:latin typeface="Poppins"/>
                </a:rPr>
                <a:t>First Tanzanian participation at Mining Indaba in February 2024 </a:t>
              </a:r>
            </a:p>
            <a:p>
              <a:pPr marL="285750" indent="-285750" algn="l">
                <a:buFont typeface="Arial" panose="020B0604020202020204" pitchFamily="34" charset="0"/>
                <a:buChar char="•"/>
              </a:pPr>
              <a:r>
                <a:rPr lang="en-GB" sz="1400" dirty="0">
                  <a:solidFill>
                    <a:schemeClr val="bg1"/>
                  </a:solidFill>
                  <a:latin typeface="Poppins"/>
                </a:rPr>
                <a:t>Uranium deposits largely underexplored compared to established neighbours (e.g., Namibia and Niger)</a:t>
              </a:r>
            </a:p>
          </p:txBody>
        </p:sp>
      </p:grpSp>
      <p:grpSp>
        <p:nvGrpSpPr>
          <p:cNvPr id="83" name="Group 82">
            <a:extLst>
              <a:ext uri="{FF2B5EF4-FFF2-40B4-BE49-F238E27FC236}">
                <a16:creationId xmlns:a16="http://schemas.microsoft.com/office/drawing/2014/main" id="{14F60023-48EF-69F1-8DD2-4C81286DB123}"/>
              </a:ext>
            </a:extLst>
          </p:cNvPr>
          <p:cNvGrpSpPr/>
          <p:nvPr/>
        </p:nvGrpSpPr>
        <p:grpSpPr>
          <a:xfrm>
            <a:off x="3623603" y="4866997"/>
            <a:ext cx="4819650" cy="1772207"/>
            <a:chOff x="3184067" y="2307840"/>
            <a:chExt cx="11883621" cy="1772207"/>
          </a:xfrm>
        </p:grpSpPr>
        <p:sp>
          <p:nvSpPr>
            <p:cNvPr id="84" name="TextBox 13">
              <a:extLst>
                <a:ext uri="{FF2B5EF4-FFF2-40B4-BE49-F238E27FC236}">
                  <a16:creationId xmlns:a16="http://schemas.microsoft.com/office/drawing/2014/main" id="{87AC5740-85B5-B869-2213-A9497BF2E261}"/>
                </a:ext>
              </a:extLst>
            </p:cNvPr>
            <p:cNvSpPr txBox="1"/>
            <p:nvPr/>
          </p:nvSpPr>
          <p:spPr>
            <a:xfrm>
              <a:off x="3184067" y="2307840"/>
              <a:ext cx="11319971" cy="553998"/>
            </a:xfrm>
            <a:prstGeom prst="rect">
              <a:avLst/>
            </a:prstGeom>
          </p:spPr>
          <p:txBody>
            <a:bodyPr wrap="square" lIns="0" tIns="0" rIns="0" bIns="0" rtlCol="0" anchor="t">
              <a:spAutoFit/>
            </a:bodyPr>
            <a:lstStyle/>
            <a:p>
              <a:pPr algn="l"/>
              <a:r>
                <a:rPr lang="en-GB" dirty="0">
                  <a:solidFill>
                    <a:schemeClr val="bg1"/>
                  </a:solidFill>
                  <a:latin typeface="Poppins"/>
                </a:rPr>
                <a:t>Emerging mining jurisdiction with stable macroeconomic and political climate</a:t>
              </a:r>
            </a:p>
          </p:txBody>
        </p:sp>
        <p:sp>
          <p:nvSpPr>
            <p:cNvPr id="85" name="TextBox 13">
              <a:extLst>
                <a:ext uri="{FF2B5EF4-FFF2-40B4-BE49-F238E27FC236}">
                  <a16:creationId xmlns:a16="http://schemas.microsoft.com/office/drawing/2014/main" id="{486624D1-3681-7F73-6DBF-EC0F547B2A82}"/>
                </a:ext>
              </a:extLst>
            </p:cNvPr>
            <p:cNvSpPr txBox="1"/>
            <p:nvPr/>
          </p:nvSpPr>
          <p:spPr>
            <a:xfrm>
              <a:off x="3184067" y="3002829"/>
              <a:ext cx="11883621" cy="1077218"/>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GB" sz="1400" dirty="0">
                  <a:solidFill>
                    <a:schemeClr val="bg1"/>
                  </a:solidFill>
                  <a:latin typeface="Poppins"/>
                </a:rPr>
                <a:t>One of the fastest growing African economies, supported by political stability</a:t>
              </a:r>
            </a:p>
            <a:p>
              <a:pPr marL="285750" indent="-285750" algn="l">
                <a:buFont typeface="Arial" panose="020B0604020202020204" pitchFamily="34" charset="0"/>
                <a:buChar char="•"/>
              </a:pPr>
              <a:r>
                <a:rPr lang="en-GB" sz="1400" dirty="0">
                  <a:solidFill>
                    <a:schemeClr val="bg1"/>
                  </a:solidFill>
                  <a:latin typeface="Poppins"/>
                </a:rPr>
                <a:t>Potential high-impact prospects (Manyoni Project</a:t>
              </a:r>
              <a:br>
                <a:rPr lang="en-GB" sz="1400" dirty="0">
                  <a:solidFill>
                    <a:schemeClr val="bg1"/>
                  </a:solidFill>
                  <a:latin typeface="Poppins"/>
                </a:rPr>
              </a:br>
              <a:r>
                <a:rPr lang="en-GB" sz="1400" dirty="0">
                  <a:solidFill>
                    <a:schemeClr val="bg1"/>
                  </a:solidFill>
                  <a:latin typeface="Poppins"/>
                </a:rPr>
                <a:t>&amp; Octavo Project  - adjacent to Rosatom’s world class Nyota Uranium Deposit)</a:t>
              </a:r>
            </a:p>
          </p:txBody>
        </p:sp>
      </p:grpSp>
      <p:grpSp>
        <p:nvGrpSpPr>
          <p:cNvPr id="86" name="Group 85">
            <a:extLst>
              <a:ext uri="{FF2B5EF4-FFF2-40B4-BE49-F238E27FC236}">
                <a16:creationId xmlns:a16="http://schemas.microsoft.com/office/drawing/2014/main" id="{AA16CEA9-304D-A62F-0FE7-DCD5C52A4B3A}"/>
              </a:ext>
            </a:extLst>
          </p:cNvPr>
          <p:cNvGrpSpPr/>
          <p:nvPr/>
        </p:nvGrpSpPr>
        <p:grpSpPr>
          <a:xfrm>
            <a:off x="11811000" y="2366869"/>
            <a:ext cx="4423147" cy="1556763"/>
            <a:chOff x="3184065" y="2307840"/>
            <a:chExt cx="10905979" cy="1556763"/>
          </a:xfrm>
        </p:grpSpPr>
        <p:sp>
          <p:nvSpPr>
            <p:cNvPr id="87" name="TextBox 13">
              <a:extLst>
                <a:ext uri="{FF2B5EF4-FFF2-40B4-BE49-F238E27FC236}">
                  <a16:creationId xmlns:a16="http://schemas.microsoft.com/office/drawing/2014/main" id="{B9A796C4-709D-2055-F473-325509280991}"/>
                </a:ext>
              </a:extLst>
            </p:cNvPr>
            <p:cNvSpPr txBox="1"/>
            <p:nvPr/>
          </p:nvSpPr>
          <p:spPr>
            <a:xfrm>
              <a:off x="3184065" y="2307840"/>
              <a:ext cx="10905979" cy="553998"/>
            </a:xfrm>
            <a:prstGeom prst="rect">
              <a:avLst/>
            </a:prstGeom>
          </p:spPr>
          <p:txBody>
            <a:bodyPr wrap="square" lIns="0" tIns="0" rIns="0" bIns="0" rtlCol="0" anchor="t">
              <a:spAutoFit/>
            </a:bodyPr>
            <a:lstStyle/>
            <a:p>
              <a:pPr algn="l"/>
              <a:r>
                <a:rPr lang="en-GB" dirty="0">
                  <a:solidFill>
                    <a:schemeClr val="bg1"/>
                  </a:solidFill>
                  <a:latin typeface="Poppins"/>
                </a:rPr>
                <a:t>Government commitment, support, and incentives for foreign investment</a:t>
              </a:r>
            </a:p>
          </p:txBody>
        </p:sp>
        <p:sp>
          <p:nvSpPr>
            <p:cNvPr id="88" name="TextBox 13">
              <a:extLst>
                <a:ext uri="{FF2B5EF4-FFF2-40B4-BE49-F238E27FC236}">
                  <a16:creationId xmlns:a16="http://schemas.microsoft.com/office/drawing/2014/main" id="{A2110E0D-009D-C46B-D08B-91938ABCD313}"/>
                </a:ext>
              </a:extLst>
            </p:cNvPr>
            <p:cNvSpPr txBox="1"/>
            <p:nvPr/>
          </p:nvSpPr>
          <p:spPr>
            <a:xfrm>
              <a:off x="3184065" y="3002829"/>
              <a:ext cx="10905974" cy="861774"/>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GB" sz="1400" dirty="0">
                  <a:solidFill>
                    <a:schemeClr val="bg1"/>
                  </a:solidFill>
                  <a:latin typeface="Poppins"/>
                </a:rPr>
                <a:t>Specific government focus on developing uranium sector</a:t>
              </a:r>
            </a:p>
            <a:p>
              <a:pPr marL="285750" indent="-285750">
                <a:buFont typeface="Arial" panose="020B0604020202020204" pitchFamily="34" charset="0"/>
                <a:buChar char="•"/>
              </a:pPr>
              <a:r>
                <a:rPr lang="en-GB" sz="1400" dirty="0">
                  <a:solidFill>
                    <a:schemeClr val="bg1"/>
                  </a:solidFill>
                  <a:latin typeface="Poppins"/>
                </a:rPr>
                <a:t>Protection from nationalisation, tax incentives and repatriation of capital</a:t>
              </a:r>
            </a:p>
          </p:txBody>
        </p:sp>
      </p:grpSp>
      <p:grpSp>
        <p:nvGrpSpPr>
          <p:cNvPr id="89" name="Group 88">
            <a:extLst>
              <a:ext uri="{FF2B5EF4-FFF2-40B4-BE49-F238E27FC236}">
                <a16:creationId xmlns:a16="http://schemas.microsoft.com/office/drawing/2014/main" id="{0ECEE01C-DC6A-7E6C-03C1-4E151DBA3697}"/>
              </a:ext>
            </a:extLst>
          </p:cNvPr>
          <p:cNvGrpSpPr/>
          <p:nvPr/>
        </p:nvGrpSpPr>
        <p:grpSpPr>
          <a:xfrm>
            <a:off x="11811000" y="4866997"/>
            <a:ext cx="4423145" cy="1772207"/>
            <a:chOff x="3184067" y="2307840"/>
            <a:chExt cx="10905975" cy="1772207"/>
          </a:xfrm>
        </p:grpSpPr>
        <p:sp>
          <p:nvSpPr>
            <p:cNvPr id="90" name="TextBox 13">
              <a:extLst>
                <a:ext uri="{FF2B5EF4-FFF2-40B4-BE49-F238E27FC236}">
                  <a16:creationId xmlns:a16="http://schemas.microsoft.com/office/drawing/2014/main" id="{6C4254BA-6DE7-A721-9D2A-CCE15086BFBE}"/>
                </a:ext>
              </a:extLst>
            </p:cNvPr>
            <p:cNvSpPr txBox="1"/>
            <p:nvPr/>
          </p:nvSpPr>
          <p:spPr>
            <a:xfrm>
              <a:off x="3184067" y="2307840"/>
              <a:ext cx="10521467" cy="555199"/>
            </a:xfrm>
            <a:prstGeom prst="rect">
              <a:avLst/>
            </a:prstGeom>
          </p:spPr>
          <p:txBody>
            <a:bodyPr wrap="square" lIns="0" tIns="0" rIns="0" bIns="0" rtlCol="0" anchor="t">
              <a:spAutoFit/>
            </a:bodyPr>
            <a:lstStyle/>
            <a:p>
              <a:pPr algn="l"/>
              <a:r>
                <a:rPr lang="en-GB" dirty="0">
                  <a:solidFill>
                    <a:schemeClr val="bg1"/>
                  </a:solidFill>
                  <a:latin typeface="Poppins"/>
                </a:rPr>
                <a:t>English common law system and favourable industry conditions</a:t>
              </a:r>
            </a:p>
          </p:txBody>
        </p:sp>
        <p:sp>
          <p:nvSpPr>
            <p:cNvPr id="91" name="TextBox 13">
              <a:extLst>
                <a:ext uri="{FF2B5EF4-FFF2-40B4-BE49-F238E27FC236}">
                  <a16:creationId xmlns:a16="http://schemas.microsoft.com/office/drawing/2014/main" id="{7C01C8FE-EC60-6503-7792-DAF2D966C7EA}"/>
                </a:ext>
              </a:extLst>
            </p:cNvPr>
            <p:cNvSpPr txBox="1"/>
            <p:nvPr/>
          </p:nvSpPr>
          <p:spPr>
            <a:xfrm>
              <a:off x="3184067" y="3002829"/>
              <a:ext cx="10905975" cy="1077218"/>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GB" sz="1400" dirty="0">
                  <a:solidFill>
                    <a:schemeClr val="bg1"/>
                  </a:solidFill>
                  <a:latin typeface="Poppins"/>
                </a:rPr>
                <a:t>English language spoken for foreign trade, diplomacy, education and legal proceedings</a:t>
              </a:r>
            </a:p>
            <a:p>
              <a:pPr marL="285750" indent="-285750" algn="l">
                <a:buFont typeface="Arial" panose="020B0604020202020204" pitchFamily="34" charset="0"/>
                <a:buChar char="•"/>
              </a:pPr>
              <a:r>
                <a:rPr lang="en-GB" sz="1400" dirty="0">
                  <a:solidFill>
                    <a:schemeClr val="bg1"/>
                  </a:solidFill>
                  <a:latin typeface="Poppins"/>
                </a:rPr>
                <a:t>Skilled geological workforce and existing infrastructure thanks to a well established mining industry </a:t>
              </a:r>
            </a:p>
          </p:txBody>
        </p:sp>
      </p:grpSp>
      <p:grpSp>
        <p:nvGrpSpPr>
          <p:cNvPr id="92" name="Group 91">
            <a:extLst>
              <a:ext uri="{FF2B5EF4-FFF2-40B4-BE49-F238E27FC236}">
                <a16:creationId xmlns:a16="http://schemas.microsoft.com/office/drawing/2014/main" id="{28745984-75A5-00C0-6EDC-1CB72316E9D3}"/>
              </a:ext>
            </a:extLst>
          </p:cNvPr>
          <p:cNvGrpSpPr/>
          <p:nvPr/>
        </p:nvGrpSpPr>
        <p:grpSpPr>
          <a:xfrm>
            <a:off x="3623603" y="7505700"/>
            <a:ext cx="4819650" cy="1524000"/>
            <a:chOff x="3184067" y="2496334"/>
            <a:chExt cx="11883621" cy="1524000"/>
          </a:xfrm>
        </p:grpSpPr>
        <p:sp>
          <p:nvSpPr>
            <p:cNvPr id="93" name="TextBox 13">
              <a:extLst>
                <a:ext uri="{FF2B5EF4-FFF2-40B4-BE49-F238E27FC236}">
                  <a16:creationId xmlns:a16="http://schemas.microsoft.com/office/drawing/2014/main" id="{579D8530-1241-1698-4A9C-8120B40DEB8E}"/>
                </a:ext>
              </a:extLst>
            </p:cNvPr>
            <p:cNvSpPr txBox="1"/>
            <p:nvPr/>
          </p:nvSpPr>
          <p:spPr>
            <a:xfrm>
              <a:off x="3184067" y="2496334"/>
              <a:ext cx="10521467" cy="276999"/>
            </a:xfrm>
            <a:prstGeom prst="rect">
              <a:avLst/>
            </a:prstGeom>
          </p:spPr>
          <p:txBody>
            <a:bodyPr wrap="square" lIns="0" tIns="0" rIns="0" bIns="0" rtlCol="0" anchor="t">
              <a:spAutoFit/>
            </a:bodyPr>
            <a:lstStyle/>
            <a:p>
              <a:pPr algn="l"/>
              <a:r>
                <a:rPr lang="en-GB" dirty="0">
                  <a:solidFill>
                    <a:schemeClr val="bg1"/>
                  </a:solidFill>
                  <a:latin typeface="Poppins"/>
                </a:rPr>
                <a:t>An Increasingly Decarbonised World</a:t>
              </a:r>
            </a:p>
          </p:txBody>
        </p:sp>
        <p:sp>
          <p:nvSpPr>
            <p:cNvPr id="94" name="TextBox 13">
              <a:extLst>
                <a:ext uri="{FF2B5EF4-FFF2-40B4-BE49-F238E27FC236}">
                  <a16:creationId xmlns:a16="http://schemas.microsoft.com/office/drawing/2014/main" id="{8D3074E6-F85D-A2D9-D138-8ACEFC1A36D0}"/>
                </a:ext>
              </a:extLst>
            </p:cNvPr>
            <p:cNvSpPr txBox="1"/>
            <p:nvPr/>
          </p:nvSpPr>
          <p:spPr>
            <a:xfrm>
              <a:off x="3184067" y="2943116"/>
              <a:ext cx="11883621" cy="1077218"/>
            </a:xfrm>
            <a:prstGeom prst="rect">
              <a:avLst/>
            </a:prstGeom>
          </p:spPr>
          <p:txBody>
            <a:bodyPr wrap="square" lIns="0" tIns="0" rIns="0" bIns="0" rtlCol="0" anchor="t">
              <a:spAutoFit/>
            </a:bodyPr>
            <a:lstStyle/>
            <a:p>
              <a:pPr algn="l"/>
              <a:r>
                <a:rPr lang="en-GB" sz="1400" dirty="0">
                  <a:solidFill>
                    <a:schemeClr val="bg1"/>
                  </a:solidFill>
                  <a:latin typeface="Poppins"/>
                </a:rPr>
                <a:t>Continued geopolitical uncertainty and demand for decarbonised power alternatives</a:t>
              </a:r>
            </a:p>
            <a:p>
              <a:pPr marL="285750" indent="-285750" algn="l">
                <a:buFont typeface="Arial" panose="020B0604020202020204" pitchFamily="34" charset="0"/>
                <a:buChar char="•"/>
              </a:pPr>
              <a:r>
                <a:rPr lang="en-GB" sz="1400" dirty="0">
                  <a:solidFill>
                    <a:schemeClr val="bg1"/>
                  </a:solidFill>
                  <a:latin typeface="Poppins"/>
                </a:rPr>
                <a:t>Through a portfolio of advanced, large scale uranium projects in Tanzania, Moab can contribute to such a demand</a:t>
              </a:r>
            </a:p>
          </p:txBody>
        </p:sp>
      </p:grpSp>
      <p:grpSp>
        <p:nvGrpSpPr>
          <p:cNvPr id="95" name="Group 94">
            <a:extLst>
              <a:ext uri="{FF2B5EF4-FFF2-40B4-BE49-F238E27FC236}">
                <a16:creationId xmlns:a16="http://schemas.microsoft.com/office/drawing/2014/main" id="{0A9A9EE0-79EF-FD7B-33E5-D1529FF0032C}"/>
              </a:ext>
            </a:extLst>
          </p:cNvPr>
          <p:cNvGrpSpPr/>
          <p:nvPr/>
        </p:nvGrpSpPr>
        <p:grpSpPr>
          <a:xfrm>
            <a:off x="11810999" y="7317206"/>
            <a:ext cx="4423145" cy="1556763"/>
            <a:chOff x="3184065" y="2307840"/>
            <a:chExt cx="10905974" cy="1556763"/>
          </a:xfrm>
        </p:grpSpPr>
        <p:sp>
          <p:nvSpPr>
            <p:cNvPr id="96" name="TextBox 13">
              <a:extLst>
                <a:ext uri="{FF2B5EF4-FFF2-40B4-BE49-F238E27FC236}">
                  <a16:creationId xmlns:a16="http://schemas.microsoft.com/office/drawing/2014/main" id="{A3DCAA34-A546-DE80-A44F-B4CB0522A1A6}"/>
                </a:ext>
              </a:extLst>
            </p:cNvPr>
            <p:cNvSpPr txBox="1"/>
            <p:nvPr/>
          </p:nvSpPr>
          <p:spPr>
            <a:xfrm>
              <a:off x="3184067" y="2307840"/>
              <a:ext cx="9394165" cy="555199"/>
            </a:xfrm>
            <a:prstGeom prst="rect">
              <a:avLst/>
            </a:prstGeom>
          </p:spPr>
          <p:txBody>
            <a:bodyPr wrap="square" lIns="0" tIns="0" rIns="0" bIns="0" rtlCol="0" anchor="t">
              <a:spAutoFit/>
            </a:bodyPr>
            <a:lstStyle/>
            <a:p>
              <a:pPr algn="l"/>
              <a:r>
                <a:rPr lang="en-GB" dirty="0">
                  <a:solidFill>
                    <a:schemeClr val="bg1"/>
                  </a:solidFill>
                  <a:latin typeface="Poppins"/>
                </a:rPr>
                <a:t>Government aims to have Mining at 10% of GDP by 2025</a:t>
              </a:r>
              <a:r>
                <a:rPr lang="en-GB" baseline="30000" dirty="0">
                  <a:solidFill>
                    <a:schemeClr val="bg1"/>
                  </a:solidFill>
                  <a:latin typeface="Poppins"/>
                </a:rPr>
                <a:t>1</a:t>
              </a:r>
            </a:p>
          </p:txBody>
        </p:sp>
        <p:sp>
          <p:nvSpPr>
            <p:cNvPr id="97" name="TextBox 13">
              <a:extLst>
                <a:ext uri="{FF2B5EF4-FFF2-40B4-BE49-F238E27FC236}">
                  <a16:creationId xmlns:a16="http://schemas.microsoft.com/office/drawing/2014/main" id="{17EC7604-3733-AB1A-6614-397FBFF2EBD5}"/>
                </a:ext>
              </a:extLst>
            </p:cNvPr>
            <p:cNvSpPr txBox="1"/>
            <p:nvPr/>
          </p:nvSpPr>
          <p:spPr>
            <a:xfrm>
              <a:off x="3184065" y="3002829"/>
              <a:ext cx="10905974" cy="861774"/>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GB" sz="1400" dirty="0">
                  <a:solidFill>
                    <a:schemeClr val="bg1"/>
                  </a:solidFill>
                  <a:latin typeface="Poppins"/>
                </a:rPr>
                <a:t>Government is seeking to fast track the drilling process for mining and energy projects</a:t>
              </a:r>
            </a:p>
            <a:p>
              <a:pPr marL="285750" indent="-285750" algn="l">
                <a:buFont typeface="Arial" panose="020B0604020202020204" pitchFamily="34" charset="0"/>
                <a:buChar char="•"/>
              </a:pPr>
              <a:r>
                <a:rPr lang="en-GB" sz="1400" dirty="0">
                  <a:solidFill>
                    <a:schemeClr val="bg1"/>
                  </a:solidFill>
                  <a:latin typeface="Poppins"/>
                </a:rPr>
                <a:t>Tax exemptions and other incentives in place under the 2022 Finance Bill</a:t>
              </a:r>
            </a:p>
          </p:txBody>
        </p:sp>
      </p:grpSp>
      <p:pic>
        <p:nvPicPr>
          <p:cNvPr id="99" name="Graphic 98">
            <a:extLst>
              <a:ext uri="{FF2B5EF4-FFF2-40B4-BE49-F238E27FC236}">
                <a16:creationId xmlns:a16="http://schemas.microsoft.com/office/drawing/2014/main" id="{D695D204-F295-8909-450F-A166A9C1C1A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32801" y="7779683"/>
            <a:ext cx="956603" cy="956603"/>
          </a:xfrm>
          <a:prstGeom prst="rect">
            <a:avLst/>
          </a:prstGeom>
        </p:spPr>
      </p:pic>
      <p:pic>
        <p:nvPicPr>
          <p:cNvPr id="101" name="Graphic 100">
            <a:extLst>
              <a:ext uri="{FF2B5EF4-FFF2-40B4-BE49-F238E27FC236}">
                <a16:creationId xmlns:a16="http://schemas.microsoft.com/office/drawing/2014/main" id="{05FAB3AE-A153-19FF-A328-D238F639CA5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73269" y="5215267"/>
            <a:ext cx="1075666" cy="1075666"/>
          </a:xfrm>
          <a:prstGeom prst="rect">
            <a:avLst/>
          </a:prstGeom>
        </p:spPr>
      </p:pic>
      <p:pic>
        <p:nvPicPr>
          <p:cNvPr id="103" name="Graphic 102">
            <a:extLst>
              <a:ext uri="{FF2B5EF4-FFF2-40B4-BE49-F238E27FC236}">
                <a16:creationId xmlns:a16="http://schemas.microsoft.com/office/drawing/2014/main" id="{4F7FCB04-22B5-0818-C414-30ACD15E23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77161" y="2669627"/>
            <a:ext cx="867882" cy="1157177"/>
          </a:xfrm>
          <a:prstGeom prst="rect">
            <a:avLst/>
          </a:prstGeom>
        </p:spPr>
      </p:pic>
      <p:pic>
        <p:nvPicPr>
          <p:cNvPr id="105" name="Graphic 104">
            <a:extLst>
              <a:ext uri="{FF2B5EF4-FFF2-40B4-BE49-F238E27FC236}">
                <a16:creationId xmlns:a16="http://schemas.microsoft.com/office/drawing/2014/main" id="{51432D72-A7DA-EA26-A8DA-F1AC0522EF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19236" y="2743746"/>
            <a:ext cx="1008938" cy="1008938"/>
          </a:xfrm>
          <a:prstGeom prst="rect">
            <a:avLst/>
          </a:prstGeom>
        </p:spPr>
      </p:pic>
      <p:pic>
        <p:nvPicPr>
          <p:cNvPr id="107" name="Graphic 106">
            <a:extLst>
              <a:ext uri="{FF2B5EF4-FFF2-40B4-BE49-F238E27FC236}">
                <a16:creationId xmlns:a16="http://schemas.microsoft.com/office/drawing/2014/main" id="{5F75749A-CF47-A501-DF94-183D835AA73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04196" y="5257493"/>
            <a:ext cx="1239018" cy="991214"/>
          </a:xfrm>
          <a:prstGeom prst="rect">
            <a:avLst/>
          </a:prstGeom>
        </p:spPr>
      </p:pic>
      <p:pic>
        <p:nvPicPr>
          <p:cNvPr id="109" name="Graphic 108">
            <a:extLst>
              <a:ext uri="{FF2B5EF4-FFF2-40B4-BE49-F238E27FC236}">
                <a16:creationId xmlns:a16="http://schemas.microsoft.com/office/drawing/2014/main" id="{CB81D36B-DBB6-A64C-1A57-B008398BEE0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61716" y="7758439"/>
            <a:ext cx="1123978" cy="999091"/>
          </a:xfrm>
          <a:prstGeom prst="rect">
            <a:avLst/>
          </a:prstGeom>
        </p:spPr>
      </p:pic>
      <p:pic>
        <p:nvPicPr>
          <p:cNvPr id="4" name="Picture 3" descr="A logo for a company&#10;&#10;Description automatically generated">
            <a:extLst>
              <a:ext uri="{FF2B5EF4-FFF2-40B4-BE49-F238E27FC236}">
                <a16:creationId xmlns:a16="http://schemas.microsoft.com/office/drawing/2014/main" id="{61705B62-7A1E-B02D-E47D-3DECB8A2A5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963530" y="509783"/>
            <a:ext cx="2605089" cy="1166118"/>
          </a:xfrm>
          <a:prstGeom prst="rect">
            <a:avLst/>
          </a:prstGeom>
        </p:spPr>
      </p:pic>
      <p:sp>
        <p:nvSpPr>
          <p:cNvPr id="3" name="TextBox 13">
            <a:extLst>
              <a:ext uri="{FF2B5EF4-FFF2-40B4-BE49-F238E27FC236}">
                <a16:creationId xmlns:a16="http://schemas.microsoft.com/office/drawing/2014/main" id="{D475963E-EA22-3FAC-0E30-61E3CDF7539E}"/>
              </a:ext>
            </a:extLst>
          </p:cNvPr>
          <p:cNvSpPr txBox="1"/>
          <p:nvPr/>
        </p:nvSpPr>
        <p:spPr>
          <a:xfrm>
            <a:off x="990599" y="9851023"/>
            <a:ext cx="16353972" cy="169277"/>
          </a:xfrm>
          <a:prstGeom prst="rect">
            <a:avLst/>
          </a:prstGeom>
        </p:spPr>
        <p:txBody>
          <a:bodyPr wrap="square" lIns="0" tIns="0" rIns="0" bIns="0" rtlCol="0" anchor="b">
            <a:spAutoFit/>
          </a:bodyPr>
          <a:lstStyle/>
          <a:p>
            <a:pPr marL="228600" indent="-228600">
              <a:buFont typeface="+mj-lt"/>
              <a:buAutoNum type="arabicPeriod"/>
            </a:pPr>
            <a:r>
              <a:rPr lang="en-AU" sz="1100" dirty="0">
                <a:solidFill>
                  <a:srgbClr val="222222"/>
                </a:solidFill>
                <a:highlight>
                  <a:srgbClr val="FFFFFF"/>
                </a:highlight>
                <a:latin typeface="Arial" panose="020B0604020202020204" pitchFamily="34" charset="0"/>
              </a:rPr>
              <a:t>https://www.tic.go.tz/sectors/mining-sector </a:t>
            </a:r>
          </a:p>
        </p:txBody>
      </p:sp>
      <p:sp>
        <p:nvSpPr>
          <p:cNvPr id="5" name="TextBox 4">
            <a:extLst>
              <a:ext uri="{FF2B5EF4-FFF2-40B4-BE49-F238E27FC236}">
                <a16:creationId xmlns:a16="http://schemas.microsoft.com/office/drawing/2014/main" id="{9E03153D-EA5E-DE11-C1FA-1EE792315702}"/>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12</a:t>
            </a:fld>
            <a:endParaRPr lang="en-AU" sz="1600" dirty="0"/>
          </a:p>
        </p:txBody>
      </p:sp>
    </p:spTree>
    <p:extLst>
      <p:ext uri="{BB962C8B-B14F-4D97-AF65-F5344CB8AC3E}">
        <p14:creationId xmlns:p14="http://schemas.microsoft.com/office/powerpoint/2010/main" val="1053177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6C67FA2-235D-3290-9C80-FB37EAEBE490}"/>
              </a:ext>
            </a:extLst>
          </p:cNvPr>
          <p:cNvSpPr txBox="1"/>
          <p:nvPr/>
        </p:nvSpPr>
        <p:spPr>
          <a:xfrm>
            <a:off x="943429" y="567907"/>
            <a:ext cx="13839371" cy="1107996"/>
          </a:xfrm>
          <a:prstGeom prst="rect">
            <a:avLst/>
          </a:prstGeom>
        </p:spPr>
        <p:txBody>
          <a:bodyPr wrap="square" lIns="0" tIns="0" rIns="0" bIns="0" rtlCol="0" anchor="t">
            <a:spAutoFit/>
          </a:bodyPr>
          <a:lstStyle/>
          <a:p>
            <a:pPr marL="0" lvl="0" indent="0" algn="l">
              <a:spcBef>
                <a:spcPct val="0"/>
              </a:spcBef>
            </a:pPr>
            <a:r>
              <a:rPr lang="en-US" sz="7200" spc="-500" dirty="0">
                <a:solidFill>
                  <a:srgbClr val="F37021"/>
                </a:solidFill>
                <a:latin typeface="Poppins"/>
              </a:rPr>
              <a:t>Exploration Program </a:t>
            </a:r>
          </a:p>
        </p:txBody>
      </p:sp>
      <p:sp>
        <p:nvSpPr>
          <p:cNvPr id="3" name="TextBox 13">
            <a:extLst>
              <a:ext uri="{FF2B5EF4-FFF2-40B4-BE49-F238E27FC236}">
                <a16:creationId xmlns:a16="http://schemas.microsoft.com/office/drawing/2014/main" id="{8FA8E0EC-ABDA-898C-7024-C4C3CB87B237}"/>
              </a:ext>
            </a:extLst>
          </p:cNvPr>
          <p:cNvSpPr txBox="1"/>
          <p:nvPr/>
        </p:nvSpPr>
        <p:spPr>
          <a:xfrm>
            <a:off x="990599" y="2095500"/>
            <a:ext cx="9677401" cy="553998"/>
          </a:xfrm>
          <a:prstGeom prst="rect">
            <a:avLst/>
          </a:prstGeom>
        </p:spPr>
        <p:txBody>
          <a:bodyPr wrap="square" lIns="0" tIns="0" rIns="0" bIns="0" rtlCol="0" anchor="t">
            <a:spAutoFit/>
          </a:bodyPr>
          <a:lstStyle/>
          <a:p>
            <a:pPr algn="l"/>
            <a:r>
              <a:rPr lang="en-GB" sz="3600" spc="-56" dirty="0">
                <a:latin typeface="Poppins"/>
              </a:rPr>
              <a:t>Manyoni + Octavo Projects in 2024/2025</a:t>
            </a:r>
          </a:p>
        </p:txBody>
      </p:sp>
      <p:sp>
        <p:nvSpPr>
          <p:cNvPr id="8" name="Rectangle: Rounded Corners 7">
            <a:extLst>
              <a:ext uri="{FF2B5EF4-FFF2-40B4-BE49-F238E27FC236}">
                <a16:creationId xmlns:a16="http://schemas.microsoft.com/office/drawing/2014/main" id="{81965AD7-D9C1-798F-A75C-453AD3EAE158}"/>
              </a:ext>
            </a:extLst>
          </p:cNvPr>
          <p:cNvSpPr/>
          <p:nvPr/>
        </p:nvSpPr>
        <p:spPr>
          <a:xfrm>
            <a:off x="762001" y="5332981"/>
            <a:ext cx="2520000" cy="1674912"/>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Rounded Corners 8">
            <a:extLst>
              <a:ext uri="{FF2B5EF4-FFF2-40B4-BE49-F238E27FC236}">
                <a16:creationId xmlns:a16="http://schemas.microsoft.com/office/drawing/2014/main" id="{4F2E3840-E51E-6943-CF1B-F9DFE01D5F75}"/>
              </a:ext>
            </a:extLst>
          </p:cNvPr>
          <p:cNvSpPr/>
          <p:nvPr/>
        </p:nvSpPr>
        <p:spPr>
          <a:xfrm>
            <a:off x="3322517" y="5332981"/>
            <a:ext cx="2520000" cy="1674912"/>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Rounded Corners 9">
            <a:extLst>
              <a:ext uri="{FF2B5EF4-FFF2-40B4-BE49-F238E27FC236}">
                <a16:creationId xmlns:a16="http://schemas.microsoft.com/office/drawing/2014/main" id="{17D0B57C-C673-D477-841B-2E36D1554135}"/>
              </a:ext>
            </a:extLst>
          </p:cNvPr>
          <p:cNvSpPr/>
          <p:nvPr/>
        </p:nvSpPr>
        <p:spPr>
          <a:xfrm>
            <a:off x="5883033" y="5338834"/>
            <a:ext cx="2520000" cy="1674912"/>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Rounded Corners 10">
            <a:extLst>
              <a:ext uri="{FF2B5EF4-FFF2-40B4-BE49-F238E27FC236}">
                <a16:creationId xmlns:a16="http://schemas.microsoft.com/office/drawing/2014/main" id="{3B525833-B503-512B-34FF-06AE5B4FB700}"/>
              </a:ext>
            </a:extLst>
          </p:cNvPr>
          <p:cNvSpPr/>
          <p:nvPr/>
        </p:nvSpPr>
        <p:spPr>
          <a:xfrm>
            <a:off x="8443549" y="5332981"/>
            <a:ext cx="2520000" cy="1674912"/>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Rounded Corners 13">
            <a:extLst>
              <a:ext uri="{FF2B5EF4-FFF2-40B4-BE49-F238E27FC236}">
                <a16:creationId xmlns:a16="http://schemas.microsoft.com/office/drawing/2014/main" id="{3D3DDE75-0EF3-E7D9-763E-9E14D5B9C246}"/>
              </a:ext>
            </a:extLst>
          </p:cNvPr>
          <p:cNvSpPr/>
          <p:nvPr/>
        </p:nvSpPr>
        <p:spPr>
          <a:xfrm>
            <a:off x="762001" y="3467100"/>
            <a:ext cx="2515590" cy="1674912"/>
          </a:xfrm>
          <a:prstGeom prst="roundRect">
            <a:avLst>
              <a:gd name="adj" fmla="val 5000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1782677C-7A9D-550E-DE5A-4A819A9BF44D}"/>
              </a:ext>
            </a:extLst>
          </p:cNvPr>
          <p:cNvSpPr/>
          <p:nvPr/>
        </p:nvSpPr>
        <p:spPr>
          <a:xfrm>
            <a:off x="10998298" y="7202388"/>
            <a:ext cx="2520000" cy="1674912"/>
          </a:xfrm>
          <a:prstGeom prst="roundRect">
            <a:avLst>
              <a:gd name="adj" fmla="val 5000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13">
            <a:extLst>
              <a:ext uri="{FF2B5EF4-FFF2-40B4-BE49-F238E27FC236}">
                <a16:creationId xmlns:a16="http://schemas.microsoft.com/office/drawing/2014/main" id="{9B806A93-EF8F-1FBF-F74E-FF84D176C991}"/>
              </a:ext>
            </a:extLst>
          </p:cNvPr>
          <p:cNvSpPr txBox="1"/>
          <p:nvPr/>
        </p:nvSpPr>
        <p:spPr>
          <a:xfrm>
            <a:off x="1025050" y="5739550"/>
            <a:ext cx="1993903" cy="861774"/>
          </a:xfrm>
          <a:prstGeom prst="rect">
            <a:avLst/>
          </a:prstGeom>
        </p:spPr>
        <p:txBody>
          <a:bodyPr wrap="square" lIns="0" tIns="0" rIns="0" bIns="0" rtlCol="0" anchor="t">
            <a:spAutoFit/>
          </a:bodyPr>
          <a:lstStyle/>
          <a:p>
            <a:pPr algn="ctr"/>
            <a:r>
              <a:rPr lang="en-GB" sz="2800" spc="-56" dirty="0">
                <a:solidFill>
                  <a:schemeClr val="bg1"/>
                </a:solidFill>
                <a:latin typeface="Poppins"/>
              </a:rPr>
              <a:t>Sep-24</a:t>
            </a:r>
            <a:br>
              <a:rPr lang="en-GB" sz="2800" spc="-56" dirty="0">
                <a:solidFill>
                  <a:schemeClr val="bg1"/>
                </a:solidFill>
                <a:latin typeface="Poppins"/>
              </a:rPr>
            </a:br>
            <a:r>
              <a:rPr lang="en-GB" sz="2800" spc="-56" dirty="0">
                <a:solidFill>
                  <a:schemeClr val="bg1"/>
                </a:solidFill>
                <a:latin typeface="Poppins"/>
              </a:rPr>
              <a:t>Qtr</a:t>
            </a:r>
          </a:p>
        </p:txBody>
      </p:sp>
      <p:sp>
        <p:nvSpPr>
          <p:cNvPr id="23" name="TextBox 13">
            <a:extLst>
              <a:ext uri="{FF2B5EF4-FFF2-40B4-BE49-F238E27FC236}">
                <a16:creationId xmlns:a16="http://schemas.microsoft.com/office/drawing/2014/main" id="{2DA9D4A0-25EF-A5B0-8484-4F2E945D96A1}"/>
              </a:ext>
            </a:extLst>
          </p:cNvPr>
          <p:cNvSpPr txBox="1"/>
          <p:nvPr/>
        </p:nvSpPr>
        <p:spPr>
          <a:xfrm>
            <a:off x="3585565" y="5739550"/>
            <a:ext cx="1993903" cy="861774"/>
          </a:xfrm>
          <a:prstGeom prst="rect">
            <a:avLst/>
          </a:prstGeom>
        </p:spPr>
        <p:txBody>
          <a:bodyPr wrap="square" lIns="0" tIns="0" rIns="0" bIns="0" rtlCol="0" anchor="t">
            <a:spAutoFit/>
          </a:bodyPr>
          <a:lstStyle/>
          <a:p>
            <a:pPr algn="ctr"/>
            <a:r>
              <a:rPr lang="en-GB" sz="2800" spc="-56" dirty="0">
                <a:solidFill>
                  <a:schemeClr val="bg1"/>
                </a:solidFill>
                <a:latin typeface="Poppins"/>
              </a:rPr>
              <a:t>Dec-24</a:t>
            </a:r>
            <a:br>
              <a:rPr lang="en-GB" sz="2800" spc="-56" dirty="0">
                <a:solidFill>
                  <a:schemeClr val="bg1"/>
                </a:solidFill>
                <a:latin typeface="Poppins"/>
              </a:rPr>
            </a:br>
            <a:r>
              <a:rPr lang="en-GB" sz="2800" spc="-56" dirty="0">
                <a:solidFill>
                  <a:schemeClr val="bg1"/>
                </a:solidFill>
                <a:latin typeface="Poppins"/>
              </a:rPr>
              <a:t>Qtr</a:t>
            </a:r>
          </a:p>
        </p:txBody>
      </p:sp>
      <p:sp>
        <p:nvSpPr>
          <p:cNvPr id="24" name="TextBox 13">
            <a:extLst>
              <a:ext uri="{FF2B5EF4-FFF2-40B4-BE49-F238E27FC236}">
                <a16:creationId xmlns:a16="http://schemas.microsoft.com/office/drawing/2014/main" id="{D83645A3-C2F8-BD27-2D43-608D169E1215}"/>
              </a:ext>
            </a:extLst>
          </p:cNvPr>
          <p:cNvSpPr txBox="1"/>
          <p:nvPr/>
        </p:nvSpPr>
        <p:spPr>
          <a:xfrm>
            <a:off x="6146082" y="5745403"/>
            <a:ext cx="1993903" cy="861774"/>
          </a:xfrm>
          <a:prstGeom prst="rect">
            <a:avLst/>
          </a:prstGeom>
        </p:spPr>
        <p:txBody>
          <a:bodyPr wrap="square" lIns="0" tIns="0" rIns="0" bIns="0" rtlCol="0" anchor="t">
            <a:spAutoFit/>
          </a:bodyPr>
          <a:lstStyle/>
          <a:p>
            <a:pPr algn="ctr"/>
            <a:r>
              <a:rPr lang="en-GB" sz="2800" spc="-56" dirty="0">
                <a:solidFill>
                  <a:schemeClr val="bg1"/>
                </a:solidFill>
                <a:latin typeface="Poppins"/>
              </a:rPr>
              <a:t>Mar-25</a:t>
            </a:r>
            <a:br>
              <a:rPr lang="en-GB" sz="2800" spc="-56" dirty="0">
                <a:solidFill>
                  <a:schemeClr val="bg1"/>
                </a:solidFill>
                <a:latin typeface="Poppins"/>
              </a:rPr>
            </a:br>
            <a:r>
              <a:rPr lang="en-GB" sz="2800" spc="-56" dirty="0">
                <a:solidFill>
                  <a:schemeClr val="bg1"/>
                </a:solidFill>
                <a:latin typeface="Poppins"/>
              </a:rPr>
              <a:t>Qtr</a:t>
            </a:r>
          </a:p>
        </p:txBody>
      </p:sp>
      <p:sp>
        <p:nvSpPr>
          <p:cNvPr id="25" name="TextBox 13">
            <a:extLst>
              <a:ext uri="{FF2B5EF4-FFF2-40B4-BE49-F238E27FC236}">
                <a16:creationId xmlns:a16="http://schemas.microsoft.com/office/drawing/2014/main" id="{BC0ADAF5-0142-7A38-1CF8-04244DD2143D}"/>
              </a:ext>
            </a:extLst>
          </p:cNvPr>
          <p:cNvSpPr txBox="1"/>
          <p:nvPr/>
        </p:nvSpPr>
        <p:spPr>
          <a:xfrm>
            <a:off x="8703273" y="5755368"/>
            <a:ext cx="1993903" cy="861774"/>
          </a:xfrm>
          <a:prstGeom prst="rect">
            <a:avLst/>
          </a:prstGeom>
        </p:spPr>
        <p:txBody>
          <a:bodyPr wrap="square" lIns="0" tIns="0" rIns="0" bIns="0" rtlCol="0" anchor="t">
            <a:spAutoFit/>
          </a:bodyPr>
          <a:lstStyle/>
          <a:p>
            <a:pPr algn="ctr"/>
            <a:r>
              <a:rPr lang="en-GB" sz="2800" spc="-56" dirty="0">
                <a:solidFill>
                  <a:schemeClr val="bg1"/>
                </a:solidFill>
                <a:latin typeface="Poppins"/>
              </a:rPr>
              <a:t>Jun-25</a:t>
            </a:r>
            <a:br>
              <a:rPr lang="en-GB" sz="2800" spc="-56" dirty="0">
                <a:solidFill>
                  <a:schemeClr val="bg1"/>
                </a:solidFill>
                <a:latin typeface="Poppins"/>
              </a:rPr>
            </a:br>
            <a:r>
              <a:rPr lang="en-GB" sz="2800" spc="-56" dirty="0">
                <a:solidFill>
                  <a:schemeClr val="bg1"/>
                </a:solidFill>
                <a:latin typeface="Poppins"/>
              </a:rPr>
              <a:t>Qtr</a:t>
            </a:r>
          </a:p>
        </p:txBody>
      </p:sp>
      <p:sp>
        <p:nvSpPr>
          <p:cNvPr id="26" name="TextBox 13">
            <a:extLst>
              <a:ext uri="{FF2B5EF4-FFF2-40B4-BE49-F238E27FC236}">
                <a16:creationId xmlns:a16="http://schemas.microsoft.com/office/drawing/2014/main" id="{B9B4D83F-31B6-11F8-E71A-DE20FA96D99B}"/>
              </a:ext>
            </a:extLst>
          </p:cNvPr>
          <p:cNvSpPr txBox="1"/>
          <p:nvPr/>
        </p:nvSpPr>
        <p:spPr>
          <a:xfrm>
            <a:off x="11162952" y="7505081"/>
            <a:ext cx="2266290" cy="1107996"/>
          </a:xfrm>
          <a:prstGeom prst="rect">
            <a:avLst/>
          </a:prstGeom>
        </p:spPr>
        <p:txBody>
          <a:bodyPr wrap="square" lIns="0" tIns="0" rIns="0" bIns="0" rtlCol="0" anchor="t">
            <a:spAutoFit/>
          </a:bodyPr>
          <a:lstStyle/>
          <a:p>
            <a:pPr algn="ctr"/>
            <a:r>
              <a:rPr lang="en-GB" sz="2400" spc="-56" dirty="0">
                <a:solidFill>
                  <a:schemeClr val="bg1"/>
                </a:solidFill>
                <a:latin typeface="Poppins"/>
              </a:rPr>
              <a:t>Validation/</a:t>
            </a:r>
            <a:br>
              <a:rPr lang="en-GB" sz="2400" spc="-56" dirty="0">
                <a:solidFill>
                  <a:schemeClr val="bg1"/>
                </a:solidFill>
                <a:latin typeface="Poppins"/>
              </a:rPr>
            </a:br>
            <a:r>
              <a:rPr lang="en-GB" sz="2400" spc="-56" dirty="0">
                <a:solidFill>
                  <a:schemeClr val="bg1"/>
                </a:solidFill>
                <a:latin typeface="Poppins"/>
              </a:rPr>
              <a:t>Extension </a:t>
            </a:r>
            <a:br>
              <a:rPr lang="en-GB" sz="2400" spc="-56" dirty="0">
                <a:solidFill>
                  <a:schemeClr val="bg1"/>
                </a:solidFill>
                <a:latin typeface="Poppins"/>
              </a:rPr>
            </a:br>
            <a:r>
              <a:rPr lang="en-GB" sz="2400" spc="-56" dirty="0">
                <a:solidFill>
                  <a:schemeClr val="bg1"/>
                </a:solidFill>
                <a:latin typeface="Poppins"/>
              </a:rPr>
              <a:t>Drilling</a:t>
            </a:r>
          </a:p>
        </p:txBody>
      </p:sp>
      <p:sp>
        <p:nvSpPr>
          <p:cNvPr id="27" name="TextBox 13">
            <a:extLst>
              <a:ext uri="{FF2B5EF4-FFF2-40B4-BE49-F238E27FC236}">
                <a16:creationId xmlns:a16="http://schemas.microsoft.com/office/drawing/2014/main" id="{660D4403-502B-9F67-1489-A3A6C4A73EA8}"/>
              </a:ext>
            </a:extLst>
          </p:cNvPr>
          <p:cNvSpPr txBox="1"/>
          <p:nvPr/>
        </p:nvSpPr>
        <p:spPr>
          <a:xfrm>
            <a:off x="851393" y="3749886"/>
            <a:ext cx="2336805" cy="1107996"/>
          </a:xfrm>
          <a:prstGeom prst="rect">
            <a:avLst/>
          </a:prstGeom>
        </p:spPr>
        <p:txBody>
          <a:bodyPr wrap="square" lIns="0" tIns="0" rIns="0" bIns="0" rtlCol="0" anchor="t">
            <a:spAutoFit/>
          </a:bodyPr>
          <a:lstStyle/>
          <a:p>
            <a:pPr algn="ctr"/>
            <a:r>
              <a:rPr lang="en-GB" sz="2400" spc="-56" dirty="0">
                <a:solidFill>
                  <a:schemeClr val="bg1"/>
                </a:solidFill>
                <a:latin typeface="Poppins"/>
              </a:rPr>
              <a:t>Drilling </a:t>
            </a:r>
            <a:br>
              <a:rPr lang="en-GB" sz="2400" spc="-56" dirty="0">
                <a:solidFill>
                  <a:schemeClr val="bg1"/>
                </a:solidFill>
                <a:latin typeface="Poppins"/>
              </a:rPr>
            </a:br>
            <a:r>
              <a:rPr lang="en-GB" sz="2400" spc="-56" dirty="0">
                <a:solidFill>
                  <a:schemeClr val="bg1"/>
                </a:solidFill>
                <a:latin typeface="Poppins"/>
              </a:rPr>
              <a:t>Program</a:t>
            </a:r>
            <a:br>
              <a:rPr lang="en-GB" sz="2400" spc="-56" dirty="0">
                <a:solidFill>
                  <a:schemeClr val="bg1"/>
                </a:solidFill>
                <a:latin typeface="Poppins"/>
              </a:rPr>
            </a:br>
            <a:r>
              <a:rPr lang="en-GB" sz="2400" spc="-56" dirty="0">
                <a:solidFill>
                  <a:schemeClr val="bg1"/>
                </a:solidFill>
                <a:latin typeface="Poppins"/>
              </a:rPr>
              <a:t>Commences</a:t>
            </a:r>
          </a:p>
        </p:txBody>
      </p:sp>
      <p:pic>
        <p:nvPicPr>
          <p:cNvPr id="5" name="Picture 4" descr="A logo for a company&#10;&#10;Description automatically generated">
            <a:extLst>
              <a:ext uri="{FF2B5EF4-FFF2-40B4-BE49-F238E27FC236}">
                <a16:creationId xmlns:a16="http://schemas.microsoft.com/office/drawing/2014/main" id="{A38A4997-17A1-1F92-B254-71C524AB8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3530" y="509783"/>
            <a:ext cx="2605089" cy="1166118"/>
          </a:xfrm>
          <a:prstGeom prst="rect">
            <a:avLst/>
          </a:prstGeom>
        </p:spPr>
      </p:pic>
      <p:sp>
        <p:nvSpPr>
          <p:cNvPr id="13" name="Rectangle: Rounded Corners 12">
            <a:extLst>
              <a:ext uri="{FF2B5EF4-FFF2-40B4-BE49-F238E27FC236}">
                <a16:creationId xmlns:a16="http://schemas.microsoft.com/office/drawing/2014/main" id="{212E1E36-3318-ACEA-18AB-89C29B67BA81}"/>
              </a:ext>
            </a:extLst>
          </p:cNvPr>
          <p:cNvSpPr/>
          <p:nvPr/>
        </p:nvSpPr>
        <p:spPr>
          <a:xfrm>
            <a:off x="3322518" y="3467100"/>
            <a:ext cx="5080515" cy="1674912"/>
          </a:xfrm>
          <a:prstGeom prst="roundRect">
            <a:avLst>
              <a:gd name="adj" fmla="val 5000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3">
            <a:extLst>
              <a:ext uri="{FF2B5EF4-FFF2-40B4-BE49-F238E27FC236}">
                <a16:creationId xmlns:a16="http://schemas.microsoft.com/office/drawing/2014/main" id="{4D4084A6-43D0-1F93-D121-658A83807D21}"/>
              </a:ext>
            </a:extLst>
          </p:cNvPr>
          <p:cNvSpPr txBox="1"/>
          <p:nvPr/>
        </p:nvSpPr>
        <p:spPr>
          <a:xfrm>
            <a:off x="4564679" y="4119218"/>
            <a:ext cx="2596191" cy="369332"/>
          </a:xfrm>
          <a:prstGeom prst="rect">
            <a:avLst/>
          </a:prstGeom>
        </p:spPr>
        <p:txBody>
          <a:bodyPr wrap="square" lIns="0" tIns="0" rIns="0" bIns="0" rtlCol="0" anchor="t">
            <a:spAutoFit/>
          </a:bodyPr>
          <a:lstStyle/>
          <a:p>
            <a:pPr algn="ctr"/>
            <a:r>
              <a:rPr lang="en-GB" sz="2400" spc="-56" dirty="0">
                <a:solidFill>
                  <a:schemeClr val="bg1"/>
                </a:solidFill>
                <a:latin typeface="Poppins"/>
              </a:rPr>
              <a:t>Assay Results</a:t>
            </a:r>
          </a:p>
        </p:txBody>
      </p:sp>
      <p:sp>
        <p:nvSpPr>
          <p:cNvPr id="4" name="Rectangle: Rounded Corners 3">
            <a:extLst>
              <a:ext uri="{FF2B5EF4-FFF2-40B4-BE49-F238E27FC236}">
                <a16:creationId xmlns:a16="http://schemas.microsoft.com/office/drawing/2014/main" id="{6872535F-FAD4-912B-56F2-C736B8F24CBF}"/>
              </a:ext>
            </a:extLst>
          </p:cNvPr>
          <p:cNvSpPr/>
          <p:nvPr/>
        </p:nvSpPr>
        <p:spPr>
          <a:xfrm>
            <a:off x="13564581" y="3482742"/>
            <a:ext cx="2520000" cy="1674912"/>
          </a:xfrm>
          <a:prstGeom prst="roundRect">
            <a:avLst>
              <a:gd name="adj" fmla="val 5000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13">
            <a:extLst>
              <a:ext uri="{FF2B5EF4-FFF2-40B4-BE49-F238E27FC236}">
                <a16:creationId xmlns:a16="http://schemas.microsoft.com/office/drawing/2014/main" id="{0B1E011B-08A3-A0AE-DADA-B198CA4D9908}"/>
              </a:ext>
            </a:extLst>
          </p:cNvPr>
          <p:cNvSpPr txBox="1"/>
          <p:nvPr/>
        </p:nvSpPr>
        <p:spPr>
          <a:xfrm>
            <a:off x="13653185" y="3934552"/>
            <a:ext cx="2333770" cy="738664"/>
          </a:xfrm>
          <a:prstGeom prst="rect">
            <a:avLst/>
          </a:prstGeom>
        </p:spPr>
        <p:txBody>
          <a:bodyPr wrap="square" lIns="0" tIns="0" rIns="0" bIns="0" rtlCol="0" anchor="t">
            <a:spAutoFit/>
          </a:bodyPr>
          <a:lstStyle/>
          <a:p>
            <a:pPr algn="ctr"/>
            <a:r>
              <a:rPr lang="en-GB" sz="2400" spc="-56" dirty="0">
                <a:solidFill>
                  <a:schemeClr val="bg1"/>
                </a:solidFill>
                <a:latin typeface="Poppins"/>
              </a:rPr>
              <a:t>Scoping</a:t>
            </a:r>
            <a:br>
              <a:rPr lang="en-GB" sz="2400" spc="-56" dirty="0">
                <a:solidFill>
                  <a:schemeClr val="bg1"/>
                </a:solidFill>
                <a:latin typeface="Poppins"/>
              </a:rPr>
            </a:br>
            <a:r>
              <a:rPr lang="en-GB" sz="2400" spc="-56" dirty="0">
                <a:solidFill>
                  <a:schemeClr val="bg1"/>
                </a:solidFill>
                <a:latin typeface="Poppins"/>
              </a:rPr>
              <a:t>or PFS</a:t>
            </a:r>
          </a:p>
        </p:txBody>
      </p:sp>
      <p:sp>
        <p:nvSpPr>
          <p:cNvPr id="6" name="Rectangle: Rounded Corners 5">
            <a:extLst>
              <a:ext uri="{FF2B5EF4-FFF2-40B4-BE49-F238E27FC236}">
                <a16:creationId xmlns:a16="http://schemas.microsoft.com/office/drawing/2014/main" id="{1CE9C3B9-DE83-5B53-68B5-2542C3B1B10A}"/>
              </a:ext>
            </a:extLst>
          </p:cNvPr>
          <p:cNvSpPr/>
          <p:nvPr/>
        </p:nvSpPr>
        <p:spPr>
          <a:xfrm>
            <a:off x="11004065" y="5330097"/>
            <a:ext cx="2520000" cy="1674912"/>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3">
            <a:extLst>
              <a:ext uri="{FF2B5EF4-FFF2-40B4-BE49-F238E27FC236}">
                <a16:creationId xmlns:a16="http://schemas.microsoft.com/office/drawing/2014/main" id="{A2DD3E5D-C39F-9CB5-C779-32CC2554AF9A}"/>
              </a:ext>
            </a:extLst>
          </p:cNvPr>
          <p:cNvSpPr txBox="1"/>
          <p:nvPr/>
        </p:nvSpPr>
        <p:spPr>
          <a:xfrm>
            <a:off x="11267113" y="5754141"/>
            <a:ext cx="1993903" cy="861774"/>
          </a:xfrm>
          <a:prstGeom prst="rect">
            <a:avLst/>
          </a:prstGeom>
        </p:spPr>
        <p:txBody>
          <a:bodyPr wrap="square" lIns="0" tIns="0" rIns="0" bIns="0" rtlCol="0" anchor="t">
            <a:spAutoFit/>
          </a:bodyPr>
          <a:lstStyle/>
          <a:p>
            <a:pPr algn="ctr"/>
            <a:r>
              <a:rPr lang="en-GB" sz="2800" spc="-56" dirty="0">
                <a:solidFill>
                  <a:schemeClr val="bg1"/>
                </a:solidFill>
                <a:latin typeface="Poppins"/>
              </a:rPr>
              <a:t>Sep-25</a:t>
            </a:r>
            <a:br>
              <a:rPr lang="en-GB" sz="2800" spc="-56" dirty="0">
                <a:solidFill>
                  <a:schemeClr val="bg1"/>
                </a:solidFill>
                <a:latin typeface="Poppins"/>
              </a:rPr>
            </a:br>
            <a:r>
              <a:rPr lang="en-GB" sz="2800" spc="-56" dirty="0">
                <a:solidFill>
                  <a:schemeClr val="bg1"/>
                </a:solidFill>
                <a:latin typeface="Poppins"/>
              </a:rPr>
              <a:t>Qtr</a:t>
            </a:r>
          </a:p>
        </p:txBody>
      </p:sp>
      <p:pic>
        <p:nvPicPr>
          <p:cNvPr id="19" name="Graphic 18">
            <a:extLst>
              <a:ext uri="{FF2B5EF4-FFF2-40B4-BE49-F238E27FC236}">
                <a16:creationId xmlns:a16="http://schemas.microsoft.com/office/drawing/2014/main" id="{99FBC3B1-FF17-0C72-00EC-C1F67BD7D0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93111" y="3695700"/>
            <a:ext cx="2266289" cy="4876800"/>
          </a:xfrm>
          <a:prstGeom prst="rect">
            <a:avLst/>
          </a:prstGeom>
        </p:spPr>
      </p:pic>
      <p:sp>
        <p:nvSpPr>
          <p:cNvPr id="17" name="Rectangle: Rounded Corners 16">
            <a:extLst>
              <a:ext uri="{FF2B5EF4-FFF2-40B4-BE49-F238E27FC236}">
                <a16:creationId xmlns:a16="http://schemas.microsoft.com/office/drawing/2014/main" id="{CAAC8B8C-9112-6FF9-5234-0448B125585F}"/>
              </a:ext>
            </a:extLst>
          </p:cNvPr>
          <p:cNvSpPr/>
          <p:nvPr/>
        </p:nvSpPr>
        <p:spPr>
          <a:xfrm>
            <a:off x="13564581" y="5338834"/>
            <a:ext cx="2520000" cy="1674912"/>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3">
            <a:extLst>
              <a:ext uri="{FF2B5EF4-FFF2-40B4-BE49-F238E27FC236}">
                <a16:creationId xmlns:a16="http://schemas.microsoft.com/office/drawing/2014/main" id="{F91AAF8C-D9E1-83AA-1D00-D8B3CE1F8F15}"/>
              </a:ext>
            </a:extLst>
          </p:cNvPr>
          <p:cNvSpPr txBox="1"/>
          <p:nvPr/>
        </p:nvSpPr>
        <p:spPr>
          <a:xfrm>
            <a:off x="13823119" y="5820087"/>
            <a:ext cx="1993903" cy="861774"/>
          </a:xfrm>
          <a:prstGeom prst="rect">
            <a:avLst/>
          </a:prstGeom>
        </p:spPr>
        <p:txBody>
          <a:bodyPr wrap="square" lIns="0" tIns="0" rIns="0" bIns="0" rtlCol="0" anchor="t">
            <a:spAutoFit/>
          </a:bodyPr>
          <a:lstStyle/>
          <a:p>
            <a:pPr algn="ctr"/>
            <a:r>
              <a:rPr lang="en-GB" sz="2800" spc="-56" dirty="0">
                <a:solidFill>
                  <a:schemeClr val="bg1"/>
                </a:solidFill>
                <a:latin typeface="Poppins"/>
              </a:rPr>
              <a:t>Dec-25</a:t>
            </a:r>
            <a:br>
              <a:rPr lang="en-GB" sz="2800" spc="-56" dirty="0">
                <a:solidFill>
                  <a:schemeClr val="bg1"/>
                </a:solidFill>
                <a:latin typeface="Poppins"/>
              </a:rPr>
            </a:br>
            <a:r>
              <a:rPr lang="en-GB" sz="2800" spc="-56" dirty="0">
                <a:solidFill>
                  <a:schemeClr val="bg1"/>
                </a:solidFill>
                <a:latin typeface="Poppins"/>
              </a:rPr>
              <a:t>Qtr</a:t>
            </a:r>
          </a:p>
        </p:txBody>
      </p:sp>
      <p:sp>
        <p:nvSpPr>
          <p:cNvPr id="20" name="TextBox 19">
            <a:extLst>
              <a:ext uri="{FF2B5EF4-FFF2-40B4-BE49-F238E27FC236}">
                <a16:creationId xmlns:a16="http://schemas.microsoft.com/office/drawing/2014/main" id="{37A76B13-6DC6-62B4-9B8D-D641ACBCF9D0}"/>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13</a:t>
            </a:fld>
            <a:endParaRPr lang="en-AU" sz="1600" dirty="0"/>
          </a:p>
        </p:txBody>
      </p:sp>
    </p:spTree>
    <p:extLst>
      <p:ext uri="{BB962C8B-B14F-4D97-AF65-F5344CB8AC3E}">
        <p14:creationId xmlns:p14="http://schemas.microsoft.com/office/powerpoint/2010/main" val="87363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5975C-EBD7-E530-4E98-84237DBC568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925C563-7875-5413-D9F1-B1811CE160C5}"/>
              </a:ext>
            </a:extLst>
          </p:cNvPr>
          <p:cNvSpPr txBox="1"/>
          <p:nvPr/>
        </p:nvSpPr>
        <p:spPr>
          <a:xfrm>
            <a:off x="943429" y="567907"/>
            <a:ext cx="13839371" cy="1107996"/>
          </a:xfrm>
          <a:prstGeom prst="rect">
            <a:avLst/>
          </a:prstGeom>
        </p:spPr>
        <p:txBody>
          <a:bodyPr wrap="square" lIns="0" tIns="0" rIns="0" bIns="0" rtlCol="0" anchor="t">
            <a:spAutoFit/>
          </a:bodyPr>
          <a:lstStyle/>
          <a:p>
            <a:pPr marL="0" lvl="0" indent="0" algn="l">
              <a:spcBef>
                <a:spcPct val="0"/>
              </a:spcBef>
            </a:pPr>
            <a:r>
              <a:rPr lang="en-US" sz="7200" spc="-500" dirty="0">
                <a:solidFill>
                  <a:srgbClr val="F37021"/>
                </a:solidFill>
                <a:latin typeface="Poppins"/>
              </a:rPr>
              <a:t>Drilling Program </a:t>
            </a:r>
          </a:p>
        </p:txBody>
      </p:sp>
      <p:sp>
        <p:nvSpPr>
          <p:cNvPr id="3" name="TextBox 13">
            <a:extLst>
              <a:ext uri="{FF2B5EF4-FFF2-40B4-BE49-F238E27FC236}">
                <a16:creationId xmlns:a16="http://schemas.microsoft.com/office/drawing/2014/main" id="{3FA7711D-15D5-9C12-B201-FEF905AEDD30}"/>
              </a:ext>
            </a:extLst>
          </p:cNvPr>
          <p:cNvSpPr txBox="1"/>
          <p:nvPr/>
        </p:nvSpPr>
        <p:spPr>
          <a:xfrm>
            <a:off x="990599" y="2095500"/>
            <a:ext cx="9677401" cy="553998"/>
          </a:xfrm>
          <a:prstGeom prst="rect">
            <a:avLst/>
          </a:prstGeom>
        </p:spPr>
        <p:txBody>
          <a:bodyPr wrap="square" lIns="0" tIns="0" rIns="0" bIns="0" rtlCol="0" anchor="t">
            <a:spAutoFit/>
          </a:bodyPr>
          <a:lstStyle/>
          <a:p>
            <a:pPr algn="l"/>
            <a:r>
              <a:rPr lang="en-GB" sz="3600" spc="-56" dirty="0">
                <a:latin typeface="Poppins"/>
              </a:rPr>
              <a:t>Manyoni Project</a:t>
            </a:r>
          </a:p>
        </p:txBody>
      </p:sp>
      <p:pic>
        <p:nvPicPr>
          <p:cNvPr id="5" name="Picture 4" descr="A logo for a company&#10;&#10;Description automatically generated">
            <a:extLst>
              <a:ext uri="{FF2B5EF4-FFF2-40B4-BE49-F238E27FC236}">
                <a16:creationId xmlns:a16="http://schemas.microsoft.com/office/drawing/2014/main" id="{C6E0DDA4-7441-4B4E-AD84-D7093B11AA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3530" y="509783"/>
            <a:ext cx="2605089" cy="1166118"/>
          </a:xfrm>
          <a:prstGeom prst="rect">
            <a:avLst/>
          </a:prstGeom>
        </p:spPr>
      </p:pic>
      <p:sp>
        <p:nvSpPr>
          <p:cNvPr id="4" name="AutoShape 29">
            <a:extLst>
              <a:ext uri="{FF2B5EF4-FFF2-40B4-BE49-F238E27FC236}">
                <a16:creationId xmlns:a16="http://schemas.microsoft.com/office/drawing/2014/main" id="{DCE282D6-D3B2-7FCB-B5A5-2E125DB3F978}"/>
              </a:ext>
            </a:extLst>
          </p:cNvPr>
          <p:cNvSpPr/>
          <p:nvPr/>
        </p:nvSpPr>
        <p:spPr>
          <a:xfrm>
            <a:off x="990599" y="8836807"/>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7" name="AutoShape 29">
            <a:extLst>
              <a:ext uri="{FF2B5EF4-FFF2-40B4-BE49-F238E27FC236}">
                <a16:creationId xmlns:a16="http://schemas.microsoft.com/office/drawing/2014/main" id="{7F737678-02AD-26FD-4BE3-CE0DBE5FC34E}"/>
              </a:ext>
            </a:extLst>
          </p:cNvPr>
          <p:cNvSpPr/>
          <p:nvPr/>
        </p:nvSpPr>
        <p:spPr>
          <a:xfrm>
            <a:off x="990599" y="4523557"/>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17" name="AutoShape 29">
            <a:extLst>
              <a:ext uri="{FF2B5EF4-FFF2-40B4-BE49-F238E27FC236}">
                <a16:creationId xmlns:a16="http://schemas.microsoft.com/office/drawing/2014/main" id="{26DCAB8A-C76C-B70B-8338-E62BD939E959}"/>
              </a:ext>
            </a:extLst>
          </p:cNvPr>
          <p:cNvSpPr/>
          <p:nvPr/>
        </p:nvSpPr>
        <p:spPr>
          <a:xfrm>
            <a:off x="990599" y="6037214"/>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18" name="AutoShape 29">
            <a:extLst>
              <a:ext uri="{FF2B5EF4-FFF2-40B4-BE49-F238E27FC236}">
                <a16:creationId xmlns:a16="http://schemas.microsoft.com/office/drawing/2014/main" id="{D6DDECFF-EB03-8724-B336-045B98F9C100}"/>
              </a:ext>
            </a:extLst>
          </p:cNvPr>
          <p:cNvSpPr/>
          <p:nvPr/>
        </p:nvSpPr>
        <p:spPr>
          <a:xfrm>
            <a:off x="990599" y="7323149"/>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20" name="AutoShape 29">
            <a:extLst>
              <a:ext uri="{FF2B5EF4-FFF2-40B4-BE49-F238E27FC236}">
                <a16:creationId xmlns:a16="http://schemas.microsoft.com/office/drawing/2014/main" id="{A4E5C20F-6FD6-AAF9-48AE-7F7DD240326E}"/>
              </a:ext>
            </a:extLst>
          </p:cNvPr>
          <p:cNvSpPr/>
          <p:nvPr/>
        </p:nvSpPr>
        <p:spPr>
          <a:xfrm>
            <a:off x="990599" y="3009900"/>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grpSp>
        <p:nvGrpSpPr>
          <p:cNvPr id="28" name="Group 27">
            <a:extLst>
              <a:ext uri="{FF2B5EF4-FFF2-40B4-BE49-F238E27FC236}">
                <a16:creationId xmlns:a16="http://schemas.microsoft.com/office/drawing/2014/main" id="{A206E1EA-109D-36D6-E0E6-F50D5548BE47}"/>
              </a:ext>
            </a:extLst>
          </p:cNvPr>
          <p:cNvGrpSpPr/>
          <p:nvPr/>
        </p:nvGrpSpPr>
        <p:grpSpPr>
          <a:xfrm>
            <a:off x="990599" y="3619500"/>
            <a:ext cx="7467600" cy="553998"/>
            <a:chOff x="990599" y="3348247"/>
            <a:chExt cx="6770146" cy="553998"/>
          </a:xfrm>
        </p:grpSpPr>
        <p:sp>
          <p:nvSpPr>
            <p:cNvPr id="29" name="Freeform: Shape 28">
              <a:extLst>
                <a:ext uri="{FF2B5EF4-FFF2-40B4-BE49-F238E27FC236}">
                  <a16:creationId xmlns:a16="http://schemas.microsoft.com/office/drawing/2014/main" id="{364447DF-A384-14C5-86C7-422E60245450}"/>
                </a:ext>
              </a:extLst>
            </p:cNvPr>
            <p:cNvSpPr/>
            <p:nvPr/>
          </p:nvSpPr>
          <p:spPr>
            <a:xfrm rot="10800000">
              <a:off x="990599" y="3358784"/>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13">
              <a:extLst>
                <a:ext uri="{FF2B5EF4-FFF2-40B4-BE49-F238E27FC236}">
                  <a16:creationId xmlns:a16="http://schemas.microsoft.com/office/drawing/2014/main" id="{4039605A-46DA-FEA2-6F03-0F3549EB8A87}"/>
                </a:ext>
              </a:extLst>
            </p:cNvPr>
            <p:cNvSpPr txBox="1"/>
            <p:nvPr/>
          </p:nvSpPr>
          <p:spPr>
            <a:xfrm>
              <a:off x="1447800" y="3348247"/>
              <a:ext cx="6312945" cy="553998"/>
            </a:xfrm>
            <a:prstGeom prst="rect">
              <a:avLst/>
            </a:prstGeom>
          </p:spPr>
          <p:txBody>
            <a:bodyPr wrap="square" lIns="0" tIns="0" rIns="0" bIns="0" rtlCol="0" anchor="t">
              <a:spAutoFit/>
            </a:bodyPr>
            <a:lstStyle/>
            <a:p>
              <a:pPr algn="l"/>
              <a:r>
                <a:rPr lang="en-GB" dirty="0">
                  <a:latin typeface="Poppins"/>
                </a:rPr>
                <a:t>Stage 1 extensive core drilling program (105 holes) </a:t>
              </a:r>
              <a:br>
                <a:rPr lang="en-GB" dirty="0">
                  <a:latin typeface="Poppins"/>
                </a:rPr>
              </a:br>
              <a:r>
                <a:rPr lang="en-GB" dirty="0">
                  <a:latin typeface="Poppins"/>
                </a:rPr>
                <a:t>commenced in August 2024</a:t>
              </a:r>
              <a:r>
                <a:rPr lang="en-GB" baseline="30000" dirty="0">
                  <a:latin typeface="Poppins"/>
                </a:rPr>
                <a:t>1</a:t>
              </a:r>
            </a:p>
          </p:txBody>
        </p:sp>
      </p:grpSp>
      <p:grpSp>
        <p:nvGrpSpPr>
          <p:cNvPr id="31" name="Group 30">
            <a:extLst>
              <a:ext uri="{FF2B5EF4-FFF2-40B4-BE49-F238E27FC236}">
                <a16:creationId xmlns:a16="http://schemas.microsoft.com/office/drawing/2014/main" id="{AEF529CC-7BC7-F3EB-A010-287F9E6B895D}"/>
              </a:ext>
            </a:extLst>
          </p:cNvPr>
          <p:cNvGrpSpPr/>
          <p:nvPr/>
        </p:nvGrpSpPr>
        <p:grpSpPr>
          <a:xfrm>
            <a:off x="990599" y="5034164"/>
            <a:ext cx="7151146" cy="553998"/>
            <a:chOff x="990599" y="4220405"/>
            <a:chExt cx="7151146" cy="553998"/>
          </a:xfrm>
        </p:grpSpPr>
        <p:sp>
          <p:nvSpPr>
            <p:cNvPr id="32" name="Freeform: Shape 31">
              <a:extLst>
                <a:ext uri="{FF2B5EF4-FFF2-40B4-BE49-F238E27FC236}">
                  <a16:creationId xmlns:a16="http://schemas.microsoft.com/office/drawing/2014/main" id="{6E7E32D9-3F87-2973-D78E-7E90166AB40D}"/>
                </a:ext>
              </a:extLst>
            </p:cNvPr>
            <p:cNvSpPr/>
            <p:nvPr/>
          </p:nvSpPr>
          <p:spPr>
            <a:xfrm rot="10800000">
              <a:off x="990599" y="4253541"/>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13">
              <a:extLst>
                <a:ext uri="{FF2B5EF4-FFF2-40B4-BE49-F238E27FC236}">
                  <a16:creationId xmlns:a16="http://schemas.microsoft.com/office/drawing/2014/main" id="{8622F258-B3A6-31B3-4CEC-2A851A3C1722}"/>
                </a:ext>
              </a:extLst>
            </p:cNvPr>
            <p:cNvSpPr txBox="1"/>
            <p:nvPr/>
          </p:nvSpPr>
          <p:spPr>
            <a:xfrm>
              <a:off x="1447800" y="4220405"/>
              <a:ext cx="6693945" cy="553998"/>
            </a:xfrm>
            <a:prstGeom prst="rect">
              <a:avLst/>
            </a:prstGeom>
          </p:spPr>
          <p:txBody>
            <a:bodyPr wrap="square" lIns="0" tIns="0" rIns="0" bIns="0" rtlCol="0" anchor="t">
              <a:spAutoFit/>
            </a:bodyPr>
            <a:lstStyle/>
            <a:p>
              <a:pPr algn="l"/>
              <a:r>
                <a:rPr lang="en-GB" dirty="0">
                  <a:latin typeface="Poppins"/>
                </a:rPr>
                <a:t>Two stage drilling program, including validation drilling (Stage 1) and exploration drilling (Stage 2)</a:t>
              </a:r>
              <a:endParaRPr lang="en-GB" baseline="30000" dirty="0">
                <a:latin typeface="Poppins"/>
              </a:endParaRPr>
            </a:p>
          </p:txBody>
        </p:sp>
      </p:grpSp>
      <p:grpSp>
        <p:nvGrpSpPr>
          <p:cNvPr id="34" name="Group 33">
            <a:extLst>
              <a:ext uri="{FF2B5EF4-FFF2-40B4-BE49-F238E27FC236}">
                <a16:creationId xmlns:a16="http://schemas.microsoft.com/office/drawing/2014/main" id="{E85865F6-B3F1-E3C8-E0F6-F09A1E1B2C47}"/>
              </a:ext>
            </a:extLst>
          </p:cNvPr>
          <p:cNvGrpSpPr/>
          <p:nvPr/>
        </p:nvGrpSpPr>
        <p:grpSpPr>
          <a:xfrm>
            <a:off x="990599" y="6309836"/>
            <a:ext cx="7543801" cy="830997"/>
            <a:chOff x="990599" y="5058182"/>
            <a:chExt cx="7177597" cy="830997"/>
          </a:xfrm>
        </p:grpSpPr>
        <p:sp>
          <p:nvSpPr>
            <p:cNvPr id="35" name="Freeform: Shape 34">
              <a:extLst>
                <a:ext uri="{FF2B5EF4-FFF2-40B4-BE49-F238E27FC236}">
                  <a16:creationId xmlns:a16="http://schemas.microsoft.com/office/drawing/2014/main" id="{4D7BBDFA-FBD9-FB1E-B779-CE1FB87A3045}"/>
                </a:ext>
              </a:extLst>
            </p:cNvPr>
            <p:cNvSpPr/>
            <p:nvPr/>
          </p:nvSpPr>
          <p:spPr>
            <a:xfrm rot="10800000">
              <a:off x="990599" y="5111046"/>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13">
              <a:extLst>
                <a:ext uri="{FF2B5EF4-FFF2-40B4-BE49-F238E27FC236}">
                  <a16:creationId xmlns:a16="http://schemas.microsoft.com/office/drawing/2014/main" id="{59346F2F-70A7-6CF0-4DC5-D115328EF667}"/>
                </a:ext>
              </a:extLst>
            </p:cNvPr>
            <p:cNvSpPr txBox="1"/>
            <p:nvPr/>
          </p:nvSpPr>
          <p:spPr>
            <a:xfrm>
              <a:off x="1447800" y="5058182"/>
              <a:ext cx="6720396" cy="830997"/>
            </a:xfrm>
            <a:prstGeom prst="rect">
              <a:avLst/>
            </a:prstGeom>
          </p:spPr>
          <p:txBody>
            <a:bodyPr wrap="square" lIns="0" tIns="0" rIns="0" bIns="0" rtlCol="0" anchor="t">
              <a:spAutoFit/>
            </a:bodyPr>
            <a:lstStyle/>
            <a:p>
              <a:pPr algn="l"/>
              <a:r>
                <a:rPr lang="en-GB" dirty="0">
                  <a:latin typeface="Poppins"/>
                </a:rPr>
                <a:t>Stage 1 drilling is designed to verify historical drill results </a:t>
              </a:r>
              <a:br>
                <a:rPr lang="en-GB" dirty="0">
                  <a:latin typeface="Poppins"/>
                </a:rPr>
              </a:br>
              <a:r>
                <a:rPr lang="en-GB" dirty="0">
                  <a:latin typeface="Poppins"/>
                </a:rPr>
                <a:t>while Stage 2 drilling (100 core holes) is designed to locate extensions to the known mineralisation</a:t>
              </a:r>
            </a:p>
          </p:txBody>
        </p:sp>
      </p:grpSp>
      <p:grpSp>
        <p:nvGrpSpPr>
          <p:cNvPr id="37" name="Group 36">
            <a:extLst>
              <a:ext uri="{FF2B5EF4-FFF2-40B4-BE49-F238E27FC236}">
                <a16:creationId xmlns:a16="http://schemas.microsoft.com/office/drawing/2014/main" id="{8131A68E-35BF-475B-8A88-629C73DD3402}"/>
              </a:ext>
            </a:extLst>
          </p:cNvPr>
          <p:cNvGrpSpPr/>
          <p:nvPr/>
        </p:nvGrpSpPr>
        <p:grpSpPr>
          <a:xfrm>
            <a:off x="990599" y="7833756"/>
            <a:ext cx="7391401" cy="830997"/>
            <a:chOff x="990599" y="6274508"/>
            <a:chExt cx="7391401" cy="830997"/>
          </a:xfrm>
        </p:grpSpPr>
        <p:sp>
          <p:nvSpPr>
            <p:cNvPr id="38" name="TextBox 13">
              <a:extLst>
                <a:ext uri="{FF2B5EF4-FFF2-40B4-BE49-F238E27FC236}">
                  <a16:creationId xmlns:a16="http://schemas.microsoft.com/office/drawing/2014/main" id="{F7CEDB80-FABE-3641-AD4B-B44A2B711D4E}"/>
                </a:ext>
              </a:extLst>
            </p:cNvPr>
            <p:cNvSpPr txBox="1"/>
            <p:nvPr/>
          </p:nvSpPr>
          <p:spPr>
            <a:xfrm>
              <a:off x="1447800" y="6274508"/>
              <a:ext cx="6934200" cy="830997"/>
            </a:xfrm>
            <a:prstGeom prst="rect">
              <a:avLst/>
            </a:prstGeom>
          </p:spPr>
          <p:txBody>
            <a:bodyPr wrap="square" lIns="0" tIns="0" rIns="0" bIns="0" rtlCol="0" anchor="t">
              <a:spAutoFit/>
            </a:bodyPr>
            <a:lstStyle/>
            <a:p>
              <a:pPr algn="l"/>
              <a:r>
                <a:rPr lang="en-GB" dirty="0">
                  <a:latin typeface="Poppins"/>
                </a:rPr>
                <a:t>Exploration and management team in Tanzania established and in place (including Dar Es Salaam) to support ongoing drilling and evaluation work</a:t>
              </a:r>
            </a:p>
          </p:txBody>
        </p:sp>
        <p:sp>
          <p:nvSpPr>
            <p:cNvPr id="39" name="Freeform: Shape 38">
              <a:extLst>
                <a:ext uri="{FF2B5EF4-FFF2-40B4-BE49-F238E27FC236}">
                  <a16:creationId xmlns:a16="http://schemas.microsoft.com/office/drawing/2014/main" id="{3E4FF709-4D03-B7A1-F0A9-C194DE959F08}"/>
                </a:ext>
              </a:extLst>
            </p:cNvPr>
            <p:cNvSpPr/>
            <p:nvPr/>
          </p:nvSpPr>
          <p:spPr>
            <a:xfrm rot="10800000">
              <a:off x="990599" y="6327452"/>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3" name="TextBox 13">
            <a:extLst>
              <a:ext uri="{FF2B5EF4-FFF2-40B4-BE49-F238E27FC236}">
                <a16:creationId xmlns:a16="http://schemas.microsoft.com/office/drawing/2014/main" id="{6C0BF96D-B941-E38F-F8B7-5CDD4B647C36}"/>
              </a:ext>
            </a:extLst>
          </p:cNvPr>
          <p:cNvSpPr txBox="1"/>
          <p:nvPr/>
        </p:nvSpPr>
        <p:spPr>
          <a:xfrm>
            <a:off x="11277600" y="9029700"/>
            <a:ext cx="6019800" cy="246221"/>
          </a:xfrm>
          <a:prstGeom prst="rect">
            <a:avLst/>
          </a:prstGeom>
        </p:spPr>
        <p:txBody>
          <a:bodyPr wrap="square" lIns="0" tIns="0" rIns="0" bIns="0" rtlCol="0" anchor="t">
            <a:spAutoFit/>
          </a:bodyPr>
          <a:lstStyle/>
          <a:p>
            <a:pPr algn="r"/>
            <a:r>
              <a:rPr lang="en-GB" sz="1600" dirty="0">
                <a:latin typeface="Poppins Light" panose="00000400000000000000" pitchFamily="50" charset="0"/>
                <a:cs typeface="Poppins Light" panose="00000400000000000000" pitchFamily="50" charset="0"/>
              </a:rPr>
              <a:t>Figure 5 – Core drilling underway in August 2024</a:t>
            </a:r>
          </a:p>
        </p:txBody>
      </p:sp>
      <p:pic>
        <p:nvPicPr>
          <p:cNvPr id="44" name="Picture 43">
            <a:extLst>
              <a:ext uri="{FF2B5EF4-FFF2-40B4-BE49-F238E27FC236}">
                <a16:creationId xmlns:a16="http://schemas.microsoft.com/office/drawing/2014/main" id="{96E6249C-13EE-8B97-5709-82A0A661B55F}"/>
              </a:ext>
            </a:extLst>
          </p:cNvPr>
          <p:cNvPicPr>
            <a:picLocks noChangeAspect="1"/>
          </p:cNvPicPr>
          <p:nvPr/>
        </p:nvPicPr>
        <p:blipFill>
          <a:blip r:embed="rId3"/>
          <a:stretch>
            <a:fillRect/>
          </a:stretch>
        </p:blipFill>
        <p:spPr>
          <a:xfrm>
            <a:off x="9574255" y="3064002"/>
            <a:ext cx="7751267" cy="5826907"/>
          </a:xfrm>
          <a:prstGeom prst="rect">
            <a:avLst/>
          </a:prstGeom>
        </p:spPr>
      </p:pic>
      <p:sp>
        <p:nvSpPr>
          <p:cNvPr id="47" name="TextBox 13">
            <a:extLst>
              <a:ext uri="{FF2B5EF4-FFF2-40B4-BE49-F238E27FC236}">
                <a16:creationId xmlns:a16="http://schemas.microsoft.com/office/drawing/2014/main" id="{0A05CFF7-D968-3F3E-465A-CDA5D4C59CDE}"/>
              </a:ext>
            </a:extLst>
          </p:cNvPr>
          <p:cNvSpPr txBox="1"/>
          <p:nvPr/>
        </p:nvSpPr>
        <p:spPr>
          <a:xfrm>
            <a:off x="990599" y="9851023"/>
            <a:ext cx="16353972" cy="169277"/>
          </a:xfrm>
          <a:prstGeom prst="rect">
            <a:avLst/>
          </a:prstGeom>
        </p:spPr>
        <p:txBody>
          <a:bodyPr wrap="square" lIns="0" tIns="0" rIns="0" bIns="0" rtlCol="0" anchor="b">
            <a:spAutoFit/>
          </a:bodyPr>
          <a:lstStyle/>
          <a:p>
            <a:pPr marL="228600" indent="-228600">
              <a:buFont typeface="+mj-lt"/>
              <a:buAutoNum type="arabicPeriod"/>
            </a:pPr>
            <a:r>
              <a:rPr lang="en-AU" sz="1100" dirty="0">
                <a:solidFill>
                  <a:srgbClr val="222222"/>
                </a:solidFill>
                <a:highlight>
                  <a:srgbClr val="FFFFFF"/>
                </a:highlight>
                <a:latin typeface="Arial" panose="020B0604020202020204" pitchFamily="34" charset="0"/>
              </a:rPr>
              <a:t>ASX Release, “</a:t>
            </a:r>
            <a:r>
              <a:rPr lang="en-GB" sz="1100" i="1" dirty="0">
                <a:solidFill>
                  <a:srgbClr val="222222"/>
                </a:solidFill>
                <a:highlight>
                  <a:srgbClr val="FFFFFF"/>
                </a:highlight>
                <a:latin typeface="Arial" panose="020B0604020202020204" pitchFamily="34" charset="0"/>
              </a:rPr>
              <a:t>Drilling underway at the Manyoni Uranium Project in Tanzania</a:t>
            </a:r>
            <a:r>
              <a:rPr lang="en-GB" sz="1100" dirty="0">
                <a:solidFill>
                  <a:srgbClr val="222222"/>
                </a:solidFill>
                <a:highlight>
                  <a:srgbClr val="FFFFFF"/>
                </a:highlight>
                <a:latin typeface="Arial" panose="020B0604020202020204" pitchFamily="34" charset="0"/>
              </a:rPr>
              <a:t>”</a:t>
            </a:r>
            <a:r>
              <a:rPr lang="en-AU" sz="1100" dirty="0">
                <a:solidFill>
                  <a:srgbClr val="222222"/>
                </a:solidFill>
                <a:highlight>
                  <a:srgbClr val="FFFFFF"/>
                </a:highlight>
                <a:latin typeface="Arial" panose="020B0604020202020204" pitchFamily="34" charset="0"/>
              </a:rPr>
              <a:t>, 3 September 2024</a:t>
            </a:r>
          </a:p>
        </p:txBody>
      </p:sp>
      <p:sp>
        <p:nvSpPr>
          <p:cNvPr id="6" name="TextBox 5">
            <a:extLst>
              <a:ext uri="{FF2B5EF4-FFF2-40B4-BE49-F238E27FC236}">
                <a16:creationId xmlns:a16="http://schemas.microsoft.com/office/drawing/2014/main" id="{B5A1BA8B-9FD2-6137-630C-D359BA133CEB}"/>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14</a:t>
            </a:fld>
            <a:endParaRPr lang="en-AU" sz="1600" dirty="0"/>
          </a:p>
        </p:txBody>
      </p:sp>
    </p:spTree>
    <p:extLst>
      <p:ext uri="{BB962C8B-B14F-4D97-AF65-F5344CB8AC3E}">
        <p14:creationId xmlns:p14="http://schemas.microsoft.com/office/powerpoint/2010/main" val="66439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61050698-8F53-A37B-7BD5-046C74E721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39935"/>
          <a:stretch>
            <a:fillRect/>
          </a:stretch>
        </p:blipFill>
        <p:spPr>
          <a:xfrm>
            <a:off x="8368496" y="1392827"/>
            <a:ext cx="9919504" cy="8856073"/>
          </a:xfrm>
          <a:custGeom>
            <a:avLst/>
            <a:gdLst>
              <a:gd name="connsiteX0" fmla="*/ 0 w 9919504"/>
              <a:gd name="connsiteY0" fmla="*/ 0 h 8856073"/>
              <a:gd name="connsiteX1" fmla="*/ 9919504 w 9919504"/>
              <a:gd name="connsiteY1" fmla="*/ 0 h 8856073"/>
              <a:gd name="connsiteX2" fmla="*/ 9919504 w 9919504"/>
              <a:gd name="connsiteY2" fmla="*/ 8856073 h 8856073"/>
              <a:gd name="connsiteX3" fmla="*/ 0 w 9919504"/>
              <a:gd name="connsiteY3" fmla="*/ 8856073 h 8856073"/>
            </a:gdLst>
            <a:ahLst/>
            <a:cxnLst>
              <a:cxn ang="0">
                <a:pos x="connsiteX0" y="connsiteY0"/>
              </a:cxn>
              <a:cxn ang="0">
                <a:pos x="connsiteX1" y="connsiteY1"/>
              </a:cxn>
              <a:cxn ang="0">
                <a:pos x="connsiteX2" y="connsiteY2"/>
              </a:cxn>
              <a:cxn ang="0">
                <a:pos x="connsiteX3" y="connsiteY3"/>
              </a:cxn>
            </a:cxnLst>
            <a:rect l="l" t="t" r="r" b="b"/>
            <a:pathLst>
              <a:path w="9919504" h="8856073">
                <a:moveTo>
                  <a:pt x="0" y="0"/>
                </a:moveTo>
                <a:lnTo>
                  <a:pt x="9919504" y="0"/>
                </a:lnTo>
                <a:lnTo>
                  <a:pt x="9919504" y="8856073"/>
                </a:lnTo>
                <a:lnTo>
                  <a:pt x="0" y="8856073"/>
                </a:lnTo>
                <a:close/>
              </a:path>
            </a:pathLst>
          </a:custGeom>
        </p:spPr>
      </p:pic>
      <p:sp>
        <p:nvSpPr>
          <p:cNvPr id="25" name="Rectangle: Rounded Corners 24">
            <a:extLst>
              <a:ext uri="{FF2B5EF4-FFF2-40B4-BE49-F238E27FC236}">
                <a16:creationId xmlns:a16="http://schemas.microsoft.com/office/drawing/2014/main" id="{2C24ACC4-8189-30C4-A9FE-89BF99180789}"/>
              </a:ext>
            </a:extLst>
          </p:cNvPr>
          <p:cNvSpPr/>
          <p:nvPr/>
        </p:nvSpPr>
        <p:spPr>
          <a:xfrm>
            <a:off x="13563600" y="5334748"/>
            <a:ext cx="3581400" cy="828869"/>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CC5EB16-B838-4F99-497D-890A29659C70}"/>
              </a:ext>
            </a:extLst>
          </p:cNvPr>
          <p:cNvGrpSpPr/>
          <p:nvPr/>
        </p:nvGrpSpPr>
        <p:grpSpPr>
          <a:xfrm>
            <a:off x="685799" y="4391270"/>
            <a:ext cx="8458201" cy="1541504"/>
            <a:chOff x="908051" y="3178428"/>
            <a:chExt cx="8458201" cy="1541504"/>
          </a:xfrm>
        </p:grpSpPr>
        <p:sp>
          <p:nvSpPr>
            <p:cNvPr id="4" name="Rectangle: Rounded Corners 3">
              <a:extLst>
                <a:ext uri="{FF2B5EF4-FFF2-40B4-BE49-F238E27FC236}">
                  <a16:creationId xmlns:a16="http://schemas.microsoft.com/office/drawing/2014/main" id="{03AFEFB6-A5A9-8213-2103-07EEEA3BF10F}"/>
                </a:ext>
              </a:extLst>
            </p:cNvPr>
            <p:cNvSpPr/>
            <p:nvPr/>
          </p:nvSpPr>
          <p:spPr>
            <a:xfrm>
              <a:off x="908051" y="3178428"/>
              <a:ext cx="8458201" cy="1541504"/>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2">
              <a:extLst>
                <a:ext uri="{FF2B5EF4-FFF2-40B4-BE49-F238E27FC236}">
                  <a16:creationId xmlns:a16="http://schemas.microsoft.com/office/drawing/2014/main" id="{084A2AD4-ADCF-84CA-92E7-6D074568A86B}"/>
                </a:ext>
              </a:extLst>
            </p:cNvPr>
            <p:cNvSpPr txBox="1"/>
            <p:nvPr/>
          </p:nvSpPr>
          <p:spPr>
            <a:xfrm>
              <a:off x="2604265" y="3756854"/>
              <a:ext cx="6457187" cy="492443"/>
            </a:xfrm>
            <a:prstGeom prst="rect">
              <a:avLst/>
            </a:prstGeom>
          </p:spPr>
          <p:txBody>
            <a:bodyPr wrap="square" lIns="0" tIns="0" rIns="0" bIns="0" rtlCol="0" anchor="t">
              <a:spAutoFit/>
            </a:bodyPr>
            <a:lstStyle/>
            <a:p>
              <a:pPr marL="0" lvl="0" indent="0" algn="l">
                <a:spcBef>
                  <a:spcPct val="0"/>
                </a:spcBef>
              </a:pPr>
              <a:r>
                <a:rPr lang="en-GB" sz="3200" spc="-150" dirty="0">
                  <a:solidFill>
                    <a:schemeClr val="bg1"/>
                  </a:solidFill>
                  <a:latin typeface="Poppins"/>
                </a:rPr>
                <a:t>REX Uranium Project</a:t>
              </a:r>
            </a:p>
          </p:txBody>
        </p:sp>
        <p:grpSp>
          <p:nvGrpSpPr>
            <p:cNvPr id="10" name="Group 9">
              <a:extLst>
                <a:ext uri="{FF2B5EF4-FFF2-40B4-BE49-F238E27FC236}">
                  <a16:creationId xmlns:a16="http://schemas.microsoft.com/office/drawing/2014/main" id="{9E565445-900B-7792-70C6-5FE4F1520143}"/>
                </a:ext>
              </a:extLst>
            </p:cNvPr>
            <p:cNvGrpSpPr/>
            <p:nvPr/>
          </p:nvGrpSpPr>
          <p:grpSpPr>
            <a:xfrm>
              <a:off x="984252" y="3263381"/>
              <a:ext cx="1371600" cy="1371600"/>
              <a:chOff x="1003746" y="2640142"/>
              <a:chExt cx="2313811" cy="2313811"/>
            </a:xfrm>
          </p:grpSpPr>
          <p:sp>
            <p:nvSpPr>
              <p:cNvPr id="11" name="Oval 10">
                <a:extLst>
                  <a:ext uri="{FF2B5EF4-FFF2-40B4-BE49-F238E27FC236}">
                    <a16:creationId xmlns:a16="http://schemas.microsoft.com/office/drawing/2014/main" id="{B1EE8815-7D43-ED82-352B-615A949740E7}"/>
                  </a:ext>
                </a:extLst>
              </p:cNvPr>
              <p:cNvSpPr/>
              <p:nvPr/>
            </p:nvSpPr>
            <p:spPr>
              <a:xfrm>
                <a:off x="1003746" y="2640142"/>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F4DAEB0-F985-5D16-1A28-9410D00541B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6383" y="3231562"/>
                <a:ext cx="1248535" cy="1426899"/>
              </a:xfrm>
              <a:prstGeom prst="rect">
                <a:avLst/>
              </a:prstGeom>
            </p:spPr>
          </p:pic>
        </p:grpSp>
      </p:grpSp>
      <p:sp>
        <p:nvSpPr>
          <p:cNvPr id="6" name="TextBox 13">
            <a:extLst>
              <a:ext uri="{FF2B5EF4-FFF2-40B4-BE49-F238E27FC236}">
                <a16:creationId xmlns:a16="http://schemas.microsoft.com/office/drawing/2014/main" id="{B29F6916-CD14-D316-9DE3-022BF41F3572}"/>
              </a:ext>
            </a:extLst>
          </p:cNvPr>
          <p:cNvSpPr txBox="1"/>
          <p:nvPr/>
        </p:nvSpPr>
        <p:spPr>
          <a:xfrm>
            <a:off x="784175" y="2933700"/>
            <a:ext cx="7064425" cy="1107996"/>
          </a:xfrm>
          <a:prstGeom prst="rect">
            <a:avLst/>
          </a:prstGeom>
        </p:spPr>
        <p:txBody>
          <a:bodyPr wrap="square" lIns="0" tIns="0" rIns="0" bIns="0" rtlCol="0" anchor="t">
            <a:spAutoFit/>
          </a:bodyPr>
          <a:lstStyle/>
          <a:p>
            <a:pPr algn="l"/>
            <a:r>
              <a:rPr lang="en-GB" sz="3600" spc="-56" dirty="0">
                <a:latin typeface="Poppins"/>
              </a:rPr>
              <a:t>Part of a </a:t>
            </a:r>
            <a:br>
              <a:rPr lang="en-GB" sz="3600" spc="-56" dirty="0">
                <a:latin typeface="Poppins"/>
              </a:rPr>
            </a:br>
            <a:r>
              <a:rPr lang="en-GB" sz="3600" spc="-56" dirty="0">
                <a:latin typeface="Poppins"/>
              </a:rPr>
              <a:t>High Potential Asset Portfolio</a:t>
            </a:r>
          </a:p>
        </p:txBody>
      </p:sp>
      <p:sp>
        <p:nvSpPr>
          <p:cNvPr id="18" name="TextBox 2">
            <a:extLst>
              <a:ext uri="{FF2B5EF4-FFF2-40B4-BE49-F238E27FC236}">
                <a16:creationId xmlns:a16="http://schemas.microsoft.com/office/drawing/2014/main" id="{7449E991-A2E7-9EBD-6712-A5BEA9165844}"/>
              </a:ext>
            </a:extLst>
          </p:cNvPr>
          <p:cNvSpPr txBox="1"/>
          <p:nvPr/>
        </p:nvSpPr>
        <p:spPr>
          <a:xfrm>
            <a:off x="784175" y="622265"/>
            <a:ext cx="7895771" cy="1107996"/>
          </a:xfrm>
          <a:prstGeom prst="rect">
            <a:avLst/>
          </a:prstGeom>
        </p:spPr>
        <p:txBody>
          <a:bodyPr wrap="square" lIns="0" tIns="0" rIns="0" bIns="0" rtlCol="0" anchor="t">
            <a:spAutoFit/>
          </a:bodyPr>
          <a:lstStyle/>
          <a:p>
            <a:pPr marL="0" lvl="0" indent="0" algn="l">
              <a:spcBef>
                <a:spcPct val="0"/>
              </a:spcBef>
            </a:pPr>
            <a:r>
              <a:rPr lang="en-GB" sz="7200" spc="-500" dirty="0">
                <a:solidFill>
                  <a:srgbClr val="F37021"/>
                </a:solidFill>
                <a:latin typeface="Poppins"/>
              </a:rPr>
              <a:t>USA Uranium Asset</a:t>
            </a:r>
          </a:p>
        </p:txBody>
      </p:sp>
      <p:sp>
        <p:nvSpPr>
          <p:cNvPr id="23" name="TextBox 22">
            <a:extLst>
              <a:ext uri="{FF2B5EF4-FFF2-40B4-BE49-F238E27FC236}">
                <a16:creationId xmlns:a16="http://schemas.microsoft.com/office/drawing/2014/main" id="{B1BAC078-563F-89D3-9DF7-D54681542225}"/>
              </a:ext>
            </a:extLst>
          </p:cNvPr>
          <p:cNvSpPr txBox="1"/>
          <p:nvPr/>
        </p:nvSpPr>
        <p:spPr>
          <a:xfrm>
            <a:off x="14293512" y="5528475"/>
            <a:ext cx="2851488"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56" normalizeH="0" baseline="0" noProof="0" dirty="0">
                <a:ln>
                  <a:noFill/>
                </a:ln>
                <a:solidFill>
                  <a:srgbClr val="FFFFFF"/>
                </a:solidFill>
                <a:effectLst/>
                <a:uLnTx/>
                <a:uFillTx/>
                <a:latin typeface="Poppins"/>
                <a:ea typeface="+mn-ea"/>
                <a:cs typeface="+mn-cs"/>
              </a:rPr>
              <a:t>REX PROJECT </a:t>
            </a:r>
          </a:p>
        </p:txBody>
      </p:sp>
      <p:pic>
        <p:nvPicPr>
          <p:cNvPr id="24" name="Graphic 23">
            <a:extLst>
              <a:ext uri="{FF2B5EF4-FFF2-40B4-BE49-F238E27FC236}">
                <a16:creationId xmlns:a16="http://schemas.microsoft.com/office/drawing/2014/main" id="{7B5DE197-ED30-D486-78EF-4F823307536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27295" y="5577451"/>
            <a:ext cx="257597" cy="343462"/>
          </a:xfrm>
          <a:prstGeom prst="rect">
            <a:avLst/>
          </a:prstGeom>
        </p:spPr>
      </p:pic>
      <p:sp>
        <p:nvSpPr>
          <p:cNvPr id="2" name="TextBox 1">
            <a:extLst>
              <a:ext uri="{FF2B5EF4-FFF2-40B4-BE49-F238E27FC236}">
                <a16:creationId xmlns:a16="http://schemas.microsoft.com/office/drawing/2014/main" id="{E13A3BC3-FC9E-F650-333D-1C45BFF17292}"/>
              </a:ext>
            </a:extLst>
          </p:cNvPr>
          <p:cNvSpPr txBox="1"/>
          <p:nvPr/>
        </p:nvSpPr>
        <p:spPr>
          <a:xfrm>
            <a:off x="1803402" y="6282827"/>
            <a:ext cx="3301998"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56" normalizeH="0" baseline="0" noProof="0" dirty="0">
                <a:ln>
                  <a:noFill/>
                </a:ln>
                <a:effectLst/>
                <a:uLnTx/>
                <a:uFillTx/>
                <a:latin typeface="Poppins"/>
                <a:ea typeface="+mn-ea"/>
                <a:cs typeface="+mn-cs"/>
              </a:rPr>
              <a:t>Colorado</a:t>
            </a:r>
          </a:p>
        </p:txBody>
      </p:sp>
      <p:pic>
        <p:nvPicPr>
          <p:cNvPr id="9" name="Graphic 8">
            <a:extLst>
              <a:ext uri="{FF2B5EF4-FFF2-40B4-BE49-F238E27FC236}">
                <a16:creationId xmlns:a16="http://schemas.microsoft.com/office/drawing/2014/main" id="{9DA589D9-CE19-E1AF-286D-270854446E0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6010" y="6380352"/>
            <a:ext cx="394190" cy="525586"/>
          </a:xfrm>
          <a:prstGeom prst="rect">
            <a:avLst/>
          </a:prstGeom>
        </p:spPr>
      </p:pic>
      <p:sp>
        <p:nvSpPr>
          <p:cNvPr id="14" name="TextBox 13">
            <a:extLst>
              <a:ext uri="{FF2B5EF4-FFF2-40B4-BE49-F238E27FC236}">
                <a16:creationId xmlns:a16="http://schemas.microsoft.com/office/drawing/2014/main" id="{A129CC8A-D85D-6E14-7F18-2ECEB4B273ED}"/>
              </a:ext>
            </a:extLst>
          </p:cNvPr>
          <p:cNvSpPr txBox="1"/>
          <p:nvPr/>
        </p:nvSpPr>
        <p:spPr>
          <a:xfrm>
            <a:off x="787400" y="7504591"/>
            <a:ext cx="8153400" cy="1341393"/>
          </a:xfrm>
          <a:prstGeom prst="rect">
            <a:avLst/>
          </a:prstGeom>
        </p:spPr>
        <p:txBody>
          <a:bodyPr wrap="square" lIns="0" tIns="0" rIns="0" bIns="0" rtlCol="0" anchor="t">
            <a:spAutoFit/>
          </a:bodyPr>
          <a:lstStyle/>
          <a:p>
            <a:pPr marL="342900" indent="-342900" algn="l">
              <a:lnSpc>
                <a:spcPct val="150000"/>
              </a:lnSpc>
              <a:buFontTx/>
              <a:buChar char="-"/>
            </a:pPr>
            <a:r>
              <a:rPr lang="en-GB" sz="2000" spc="-56" dirty="0">
                <a:latin typeface="Poppins"/>
              </a:rPr>
              <a:t>Part of the famed Uravan Minerals Belt</a:t>
            </a:r>
          </a:p>
          <a:p>
            <a:pPr marL="342900" indent="-342900" algn="l">
              <a:lnSpc>
                <a:spcPct val="150000"/>
              </a:lnSpc>
              <a:buFontTx/>
              <a:buChar char="-"/>
            </a:pPr>
            <a:r>
              <a:rPr lang="en-GB" sz="2000" spc="-56" dirty="0">
                <a:latin typeface="Poppins"/>
              </a:rPr>
              <a:t>60% Ownership by Moab (via Sunrise Minerals Ltd)</a:t>
            </a:r>
          </a:p>
          <a:p>
            <a:pPr marL="342900" indent="-342900" algn="l">
              <a:lnSpc>
                <a:spcPct val="150000"/>
              </a:lnSpc>
              <a:buFontTx/>
              <a:buChar char="-"/>
            </a:pPr>
            <a:r>
              <a:rPr lang="en-GB" sz="2000" spc="-56" dirty="0">
                <a:latin typeface="Poppins"/>
              </a:rPr>
              <a:t>Seeking JV partner given focus is Manyoni Project </a:t>
            </a:r>
          </a:p>
        </p:txBody>
      </p:sp>
      <p:pic>
        <p:nvPicPr>
          <p:cNvPr id="3" name="Picture 2" descr="A logo for a company&#10;&#10;Description automatically generated">
            <a:extLst>
              <a:ext uri="{FF2B5EF4-FFF2-40B4-BE49-F238E27FC236}">
                <a16:creationId xmlns:a16="http://schemas.microsoft.com/office/drawing/2014/main" id="{E2EC0973-60EC-F932-F1C0-FC14F106F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63530" y="509783"/>
            <a:ext cx="2605089" cy="1166118"/>
          </a:xfrm>
          <a:prstGeom prst="rect">
            <a:avLst/>
          </a:prstGeom>
        </p:spPr>
      </p:pic>
      <p:sp>
        <p:nvSpPr>
          <p:cNvPr id="5" name="TextBox 4">
            <a:extLst>
              <a:ext uri="{FF2B5EF4-FFF2-40B4-BE49-F238E27FC236}">
                <a16:creationId xmlns:a16="http://schemas.microsoft.com/office/drawing/2014/main" id="{4272B7B9-A087-59A9-025A-8D925181F50F}"/>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15</a:t>
            </a:fld>
            <a:endParaRPr lang="en-AU" sz="1600" dirty="0"/>
          </a:p>
        </p:txBody>
      </p:sp>
    </p:spTree>
    <p:extLst>
      <p:ext uri="{BB962C8B-B14F-4D97-AF65-F5344CB8AC3E}">
        <p14:creationId xmlns:p14="http://schemas.microsoft.com/office/powerpoint/2010/main" val="357755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CA8C2F30-24CB-1F6A-8608-78981E29FEE5}"/>
              </a:ext>
            </a:extLst>
          </p:cNvPr>
          <p:cNvSpPr/>
          <p:nvPr/>
        </p:nvSpPr>
        <p:spPr>
          <a:xfrm>
            <a:off x="14088139" y="3200958"/>
            <a:ext cx="3209263" cy="5344573"/>
          </a:xfrm>
          <a:prstGeom prst="roundRect">
            <a:avLst>
              <a:gd name="adj" fmla="val 29224"/>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Rounded Corners 2">
            <a:extLst>
              <a:ext uri="{FF2B5EF4-FFF2-40B4-BE49-F238E27FC236}">
                <a16:creationId xmlns:a16="http://schemas.microsoft.com/office/drawing/2014/main" id="{D9A7C11F-6910-BA0A-3A93-1D097B90F78D}"/>
              </a:ext>
            </a:extLst>
          </p:cNvPr>
          <p:cNvSpPr/>
          <p:nvPr/>
        </p:nvSpPr>
        <p:spPr>
          <a:xfrm>
            <a:off x="990599" y="3200958"/>
            <a:ext cx="3209263" cy="5344573"/>
          </a:xfrm>
          <a:prstGeom prst="roundRect">
            <a:avLst>
              <a:gd name="adj" fmla="val 29224"/>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17" name="Rectangle: Rounded Corners 16">
            <a:extLst>
              <a:ext uri="{FF2B5EF4-FFF2-40B4-BE49-F238E27FC236}">
                <a16:creationId xmlns:a16="http://schemas.microsoft.com/office/drawing/2014/main" id="{2A4583B0-0EB4-9B2B-FEA7-F9394497FB04}"/>
              </a:ext>
            </a:extLst>
          </p:cNvPr>
          <p:cNvSpPr/>
          <p:nvPr/>
        </p:nvSpPr>
        <p:spPr>
          <a:xfrm>
            <a:off x="4264984" y="3200958"/>
            <a:ext cx="3209263" cy="5344573"/>
          </a:xfrm>
          <a:prstGeom prst="roundRect">
            <a:avLst>
              <a:gd name="adj" fmla="val 29224"/>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Rounded Corners 17">
            <a:extLst>
              <a:ext uri="{FF2B5EF4-FFF2-40B4-BE49-F238E27FC236}">
                <a16:creationId xmlns:a16="http://schemas.microsoft.com/office/drawing/2014/main" id="{5DBA3C75-B1E3-6BA9-A891-5D8258D48411}"/>
              </a:ext>
            </a:extLst>
          </p:cNvPr>
          <p:cNvSpPr/>
          <p:nvPr/>
        </p:nvSpPr>
        <p:spPr>
          <a:xfrm>
            <a:off x="7539369" y="3200958"/>
            <a:ext cx="3209263" cy="5344573"/>
          </a:xfrm>
          <a:prstGeom prst="roundRect">
            <a:avLst>
              <a:gd name="adj" fmla="val 29224"/>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Rounded Corners 18">
            <a:extLst>
              <a:ext uri="{FF2B5EF4-FFF2-40B4-BE49-F238E27FC236}">
                <a16:creationId xmlns:a16="http://schemas.microsoft.com/office/drawing/2014/main" id="{B24AAF89-4D91-65C8-D4E8-9C43F17763B5}"/>
              </a:ext>
            </a:extLst>
          </p:cNvPr>
          <p:cNvSpPr/>
          <p:nvPr/>
        </p:nvSpPr>
        <p:spPr>
          <a:xfrm>
            <a:off x="10813754" y="3200958"/>
            <a:ext cx="3209263" cy="5344573"/>
          </a:xfrm>
          <a:prstGeom prst="roundRect">
            <a:avLst>
              <a:gd name="adj" fmla="val 29224"/>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2">
            <a:extLst>
              <a:ext uri="{FF2B5EF4-FFF2-40B4-BE49-F238E27FC236}">
                <a16:creationId xmlns:a16="http://schemas.microsoft.com/office/drawing/2014/main" id="{E6C67FA2-235D-3290-9C80-FB37EAEBE490}"/>
              </a:ext>
            </a:extLst>
          </p:cNvPr>
          <p:cNvSpPr txBox="1"/>
          <p:nvPr/>
        </p:nvSpPr>
        <p:spPr>
          <a:xfrm>
            <a:off x="956732" y="723900"/>
            <a:ext cx="13839371" cy="1107996"/>
          </a:xfrm>
          <a:prstGeom prst="rect">
            <a:avLst/>
          </a:prstGeom>
        </p:spPr>
        <p:txBody>
          <a:bodyPr wrap="square" lIns="0" tIns="0" rIns="0" bIns="0" rtlCol="0" anchor="t">
            <a:spAutoFit/>
          </a:bodyPr>
          <a:lstStyle/>
          <a:p>
            <a:pPr marL="0" lvl="0" indent="0" algn="l">
              <a:spcBef>
                <a:spcPct val="0"/>
              </a:spcBef>
            </a:pPr>
            <a:r>
              <a:rPr lang="en-US" sz="7200" spc="-500" dirty="0">
                <a:solidFill>
                  <a:srgbClr val="F37021"/>
                </a:solidFill>
                <a:latin typeface="Poppins"/>
              </a:rPr>
              <a:t>Uranium in the USA</a:t>
            </a:r>
          </a:p>
        </p:txBody>
      </p:sp>
      <p:sp>
        <p:nvSpPr>
          <p:cNvPr id="6" name="TextBox 13">
            <a:extLst>
              <a:ext uri="{FF2B5EF4-FFF2-40B4-BE49-F238E27FC236}">
                <a16:creationId xmlns:a16="http://schemas.microsoft.com/office/drawing/2014/main" id="{B29F6916-CD14-D316-9DE3-022BF41F3572}"/>
              </a:ext>
            </a:extLst>
          </p:cNvPr>
          <p:cNvSpPr txBox="1"/>
          <p:nvPr/>
        </p:nvSpPr>
        <p:spPr>
          <a:xfrm>
            <a:off x="990599" y="2132551"/>
            <a:ext cx="17068801" cy="492443"/>
          </a:xfrm>
          <a:prstGeom prst="rect">
            <a:avLst/>
          </a:prstGeom>
        </p:spPr>
        <p:txBody>
          <a:bodyPr wrap="square" lIns="0" tIns="0" rIns="0" bIns="0" rtlCol="0" anchor="t">
            <a:spAutoFit/>
          </a:bodyPr>
          <a:lstStyle/>
          <a:p>
            <a:pPr algn="l"/>
            <a:r>
              <a:rPr lang="en-GB" sz="3200" spc="-56" dirty="0">
                <a:latin typeface="Poppins"/>
              </a:rPr>
              <a:t>The future of power in the US is nuclear - domestic supply must be secured</a:t>
            </a:r>
          </a:p>
        </p:txBody>
      </p:sp>
      <p:sp>
        <p:nvSpPr>
          <p:cNvPr id="12" name="Oval 11">
            <a:extLst>
              <a:ext uri="{FF2B5EF4-FFF2-40B4-BE49-F238E27FC236}">
                <a16:creationId xmlns:a16="http://schemas.microsoft.com/office/drawing/2014/main" id="{E50D1B71-05DE-64CA-3A56-9C5B8AC3CD30}"/>
              </a:ext>
            </a:extLst>
          </p:cNvPr>
          <p:cNvSpPr/>
          <p:nvPr/>
        </p:nvSpPr>
        <p:spPr>
          <a:xfrm>
            <a:off x="1606845" y="3928730"/>
            <a:ext cx="1976770" cy="1976770"/>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F275E3-D60A-E0DC-0CC9-08528363A157}"/>
              </a:ext>
            </a:extLst>
          </p:cNvPr>
          <p:cNvSpPr/>
          <p:nvPr/>
        </p:nvSpPr>
        <p:spPr>
          <a:xfrm>
            <a:off x="4881230" y="3928730"/>
            <a:ext cx="1976770" cy="1976770"/>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A389D60-3A29-4120-4DE8-D1F5BD56C5B4}"/>
              </a:ext>
            </a:extLst>
          </p:cNvPr>
          <p:cNvSpPr/>
          <p:nvPr/>
        </p:nvSpPr>
        <p:spPr>
          <a:xfrm>
            <a:off x="8155615" y="3928730"/>
            <a:ext cx="1976770" cy="1976770"/>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BC71020-FDCE-7D7E-731C-7F009E333144}"/>
              </a:ext>
            </a:extLst>
          </p:cNvPr>
          <p:cNvSpPr/>
          <p:nvPr/>
        </p:nvSpPr>
        <p:spPr>
          <a:xfrm>
            <a:off x="11430000" y="3928730"/>
            <a:ext cx="1976770" cy="1976770"/>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BBF4904-5C8C-53BD-A8AE-972050974C7B}"/>
              </a:ext>
            </a:extLst>
          </p:cNvPr>
          <p:cNvSpPr/>
          <p:nvPr/>
        </p:nvSpPr>
        <p:spPr>
          <a:xfrm>
            <a:off x="14704385" y="3928730"/>
            <a:ext cx="1976770" cy="1976770"/>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3">
            <a:extLst>
              <a:ext uri="{FF2B5EF4-FFF2-40B4-BE49-F238E27FC236}">
                <a16:creationId xmlns:a16="http://schemas.microsoft.com/office/drawing/2014/main" id="{F3EE5652-939F-C044-250C-7C2C970A9CAF}"/>
              </a:ext>
            </a:extLst>
          </p:cNvPr>
          <p:cNvSpPr txBox="1"/>
          <p:nvPr/>
        </p:nvSpPr>
        <p:spPr>
          <a:xfrm>
            <a:off x="1203471" y="6376124"/>
            <a:ext cx="2783519" cy="430887"/>
          </a:xfrm>
          <a:prstGeom prst="rect">
            <a:avLst/>
          </a:prstGeom>
        </p:spPr>
        <p:txBody>
          <a:bodyPr wrap="square" lIns="0" tIns="0" rIns="0" bIns="0" rtlCol="0" anchor="t">
            <a:spAutoFit/>
          </a:bodyPr>
          <a:lstStyle/>
          <a:p>
            <a:pPr algn="ctr"/>
            <a:r>
              <a:rPr lang="en-GB" sz="2800" spc="-56" dirty="0">
                <a:solidFill>
                  <a:schemeClr val="bg1"/>
                </a:solidFill>
                <a:latin typeface="Poppins"/>
              </a:rPr>
              <a:t>18.9% of Power</a:t>
            </a:r>
            <a:endParaRPr lang="en-GB" sz="2800" spc="-56" baseline="30000" dirty="0">
              <a:solidFill>
                <a:schemeClr val="bg1"/>
              </a:solidFill>
              <a:latin typeface="Poppins"/>
            </a:endParaRPr>
          </a:p>
        </p:txBody>
      </p:sp>
      <p:sp>
        <p:nvSpPr>
          <p:cNvPr id="22" name="TextBox 13">
            <a:extLst>
              <a:ext uri="{FF2B5EF4-FFF2-40B4-BE49-F238E27FC236}">
                <a16:creationId xmlns:a16="http://schemas.microsoft.com/office/drawing/2014/main" id="{8E053502-03E3-694A-4F1B-42A11E649F6A}"/>
              </a:ext>
            </a:extLst>
          </p:cNvPr>
          <p:cNvSpPr txBox="1"/>
          <p:nvPr/>
        </p:nvSpPr>
        <p:spPr>
          <a:xfrm>
            <a:off x="4477855" y="6376124"/>
            <a:ext cx="2783519" cy="430887"/>
          </a:xfrm>
          <a:prstGeom prst="rect">
            <a:avLst/>
          </a:prstGeom>
        </p:spPr>
        <p:txBody>
          <a:bodyPr wrap="square" lIns="0" tIns="0" rIns="0" bIns="0" rtlCol="0" anchor="t">
            <a:spAutoFit/>
          </a:bodyPr>
          <a:lstStyle/>
          <a:p>
            <a:pPr algn="ctr"/>
            <a:r>
              <a:rPr lang="en-GB" sz="2800" spc="-56" dirty="0">
                <a:solidFill>
                  <a:schemeClr val="bg1"/>
                </a:solidFill>
                <a:latin typeface="Poppins"/>
              </a:rPr>
              <a:t>US$6b</a:t>
            </a:r>
          </a:p>
        </p:txBody>
      </p:sp>
      <p:sp>
        <p:nvSpPr>
          <p:cNvPr id="23" name="TextBox 13">
            <a:extLst>
              <a:ext uri="{FF2B5EF4-FFF2-40B4-BE49-F238E27FC236}">
                <a16:creationId xmlns:a16="http://schemas.microsoft.com/office/drawing/2014/main" id="{818D7DCF-F038-D4A1-6615-22C33CC24A45}"/>
              </a:ext>
            </a:extLst>
          </p:cNvPr>
          <p:cNvSpPr txBox="1"/>
          <p:nvPr/>
        </p:nvSpPr>
        <p:spPr>
          <a:xfrm>
            <a:off x="7752239" y="6376124"/>
            <a:ext cx="2783519" cy="430887"/>
          </a:xfrm>
          <a:prstGeom prst="rect">
            <a:avLst/>
          </a:prstGeom>
        </p:spPr>
        <p:txBody>
          <a:bodyPr wrap="square" lIns="0" tIns="0" rIns="0" bIns="0" rtlCol="0" anchor="t">
            <a:spAutoFit/>
          </a:bodyPr>
          <a:lstStyle/>
          <a:p>
            <a:pPr algn="ctr"/>
            <a:r>
              <a:rPr lang="en-GB" sz="2800" spc="-56" dirty="0">
                <a:solidFill>
                  <a:schemeClr val="bg1"/>
                </a:solidFill>
                <a:latin typeface="Poppins"/>
              </a:rPr>
              <a:t>US$2.5b</a:t>
            </a:r>
          </a:p>
        </p:txBody>
      </p:sp>
      <p:sp>
        <p:nvSpPr>
          <p:cNvPr id="24" name="TextBox 13">
            <a:extLst>
              <a:ext uri="{FF2B5EF4-FFF2-40B4-BE49-F238E27FC236}">
                <a16:creationId xmlns:a16="http://schemas.microsoft.com/office/drawing/2014/main" id="{36353C62-930A-E964-9022-77B3AEA93833}"/>
              </a:ext>
            </a:extLst>
          </p:cNvPr>
          <p:cNvSpPr txBox="1"/>
          <p:nvPr/>
        </p:nvSpPr>
        <p:spPr>
          <a:xfrm>
            <a:off x="10813755" y="6376124"/>
            <a:ext cx="3209261" cy="430887"/>
          </a:xfrm>
          <a:prstGeom prst="rect">
            <a:avLst/>
          </a:prstGeom>
        </p:spPr>
        <p:txBody>
          <a:bodyPr wrap="square" lIns="0" tIns="0" rIns="0" bIns="0" rtlCol="0" anchor="t">
            <a:spAutoFit/>
          </a:bodyPr>
          <a:lstStyle/>
          <a:p>
            <a:pPr algn="ctr"/>
            <a:r>
              <a:rPr lang="en-GB" sz="2800" spc="-56" dirty="0">
                <a:solidFill>
                  <a:schemeClr val="bg1"/>
                </a:solidFill>
                <a:latin typeface="Poppins"/>
              </a:rPr>
              <a:t>48</a:t>
            </a:r>
            <a:r>
              <a:rPr lang="en-GB" sz="2400" spc="-56" dirty="0">
                <a:solidFill>
                  <a:schemeClr val="bg1"/>
                </a:solidFill>
                <a:latin typeface="Poppins"/>
              </a:rPr>
              <a:t>%</a:t>
            </a:r>
            <a:r>
              <a:rPr lang="en-GB" sz="2800" spc="-56" dirty="0">
                <a:solidFill>
                  <a:schemeClr val="bg1"/>
                </a:solidFill>
                <a:latin typeface="Poppins"/>
              </a:rPr>
              <a:t> Clean Energy</a:t>
            </a:r>
          </a:p>
        </p:txBody>
      </p:sp>
      <p:sp>
        <p:nvSpPr>
          <p:cNvPr id="25" name="TextBox 13">
            <a:extLst>
              <a:ext uri="{FF2B5EF4-FFF2-40B4-BE49-F238E27FC236}">
                <a16:creationId xmlns:a16="http://schemas.microsoft.com/office/drawing/2014/main" id="{9231EC85-9A76-4CC8-A9C5-370C5AC390BA}"/>
              </a:ext>
            </a:extLst>
          </p:cNvPr>
          <p:cNvSpPr txBox="1"/>
          <p:nvPr/>
        </p:nvSpPr>
        <p:spPr>
          <a:xfrm>
            <a:off x="14301011" y="6376124"/>
            <a:ext cx="2783519" cy="430887"/>
          </a:xfrm>
          <a:prstGeom prst="rect">
            <a:avLst/>
          </a:prstGeom>
        </p:spPr>
        <p:txBody>
          <a:bodyPr wrap="square" lIns="0" tIns="0" rIns="0" bIns="0" rtlCol="0" anchor="t">
            <a:spAutoFit/>
          </a:bodyPr>
          <a:lstStyle/>
          <a:p>
            <a:pPr algn="ctr"/>
            <a:r>
              <a:rPr lang="en-GB" sz="2800" spc="-56" dirty="0">
                <a:solidFill>
                  <a:schemeClr val="bg1"/>
                </a:solidFill>
                <a:latin typeface="Poppins"/>
              </a:rPr>
              <a:t>Less Than 9</a:t>
            </a:r>
            <a:r>
              <a:rPr lang="en-GB" sz="2400" spc="-56" dirty="0">
                <a:solidFill>
                  <a:schemeClr val="bg1"/>
                </a:solidFill>
                <a:latin typeface="Poppins"/>
              </a:rPr>
              <a:t>%</a:t>
            </a:r>
            <a:endParaRPr lang="en-GB" sz="2800" spc="-56" dirty="0">
              <a:solidFill>
                <a:schemeClr val="bg1"/>
              </a:solidFill>
              <a:latin typeface="Poppins"/>
            </a:endParaRPr>
          </a:p>
        </p:txBody>
      </p:sp>
      <p:sp>
        <p:nvSpPr>
          <p:cNvPr id="26" name="TextBox 13">
            <a:extLst>
              <a:ext uri="{FF2B5EF4-FFF2-40B4-BE49-F238E27FC236}">
                <a16:creationId xmlns:a16="http://schemas.microsoft.com/office/drawing/2014/main" id="{937C668D-EA4F-BF0C-814B-00B8BEBD58E2}"/>
              </a:ext>
            </a:extLst>
          </p:cNvPr>
          <p:cNvSpPr txBox="1"/>
          <p:nvPr/>
        </p:nvSpPr>
        <p:spPr>
          <a:xfrm>
            <a:off x="1203471" y="6931104"/>
            <a:ext cx="2783519" cy="553998"/>
          </a:xfrm>
          <a:prstGeom prst="rect">
            <a:avLst/>
          </a:prstGeom>
        </p:spPr>
        <p:txBody>
          <a:bodyPr wrap="square" lIns="0" tIns="0" rIns="0" bIns="0" rtlCol="0" anchor="t">
            <a:spAutoFit/>
          </a:bodyPr>
          <a:lstStyle/>
          <a:p>
            <a:pPr algn="ctr"/>
            <a:r>
              <a:rPr lang="en-GB" spc="-56" dirty="0">
                <a:solidFill>
                  <a:schemeClr val="bg1"/>
                </a:solidFill>
                <a:latin typeface="Poppins"/>
              </a:rPr>
              <a:t>in the US comes</a:t>
            </a:r>
            <a:br>
              <a:rPr lang="en-GB" spc="-56" dirty="0">
                <a:solidFill>
                  <a:schemeClr val="bg1"/>
                </a:solidFill>
                <a:latin typeface="Poppins"/>
              </a:rPr>
            </a:br>
            <a:r>
              <a:rPr lang="en-GB" spc="-56" dirty="0">
                <a:solidFill>
                  <a:schemeClr val="bg1"/>
                </a:solidFill>
                <a:latin typeface="Poppins"/>
              </a:rPr>
              <a:t>from nuclear</a:t>
            </a:r>
            <a:r>
              <a:rPr lang="en-GB" sz="1800" spc="-56" baseline="30000" dirty="0">
                <a:solidFill>
                  <a:schemeClr val="bg1"/>
                </a:solidFill>
                <a:latin typeface="Poppins"/>
              </a:rPr>
              <a:t>1</a:t>
            </a:r>
            <a:endParaRPr lang="en-GB" spc="-56" dirty="0">
              <a:solidFill>
                <a:schemeClr val="bg1"/>
              </a:solidFill>
              <a:latin typeface="Poppins"/>
            </a:endParaRPr>
          </a:p>
        </p:txBody>
      </p:sp>
      <p:sp>
        <p:nvSpPr>
          <p:cNvPr id="27" name="TextBox 13">
            <a:extLst>
              <a:ext uri="{FF2B5EF4-FFF2-40B4-BE49-F238E27FC236}">
                <a16:creationId xmlns:a16="http://schemas.microsoft.com/office/drawing/2014/main" id="{8F7B64B0-1677-69E4-94E2-E93BFF704E18}"/>
              </a:ext>
            </a:extLst>
          </p:cNvPr>
          <p:cNvSpPr txBox="1"/>
          <p:nvPr/>
        </p:nvSpPr>
        <p:spPr>
          <a:xfrm>
            <a:off x="4477855" y="6903303"/>
            <a:ext cx="2783519" cy="830997"/>
          </a:xfrm>
          <a:prstGeom prst="rect">
            <a:avLst/>
          </a:prstGeom>
        </p:spPr>
        <p:txBody>
          <a:bodyPr wrap="square" lIns="0" tIns="0" rIns="0" bIns="0" rtlCol="0" anchor="t">
            <a:spAutoFit/>
          </a:bodyPr>
          <a:lstStyle/>
          <a:p>
            <a:pPr algn="ctr"/>
            <a:r>
              <a:rPr lang="en-GB" spc="-56" dirty="0">
                <a:solidFill>
                  <a:schemeClr val="bg1"/>
                </a:solidFill>
                <a:latin typeface="Poppins"/>
              </a:rPr>
              <a:t>Program by President</a:t>
            </a:r>
          </a:p>
          <a:p>
            <a:pPr algn="ctr"/>
            <a:r>
              <a:rPr lang="en-GB" spc="-56" dirty="0">
                <a:solidFill>
                  <a:schemeClr val="bg1"/>
                </a:solidFill>
                <a:latin typeface="Poppins"/>
              </a:rPr>
              <a:t>Biden to help save nuclear power plants</a:t>
            </a:r>
            <a:r>
              <a:rPr lang="en-GB" sz="1800" spc="-56" baseline="30000" dirty="0">
                <a:solidFill>
                  <a:schemeClr val="bg1"/>
                </a:solidFill>
                <a:latin typeface="Poppins"/>
              </a:rPr>
              <a:t>2</a:t>
            </a:r>
            <a:endParaRPr lang="en-GB" spc="-56" dirty="0">
              <a:solidFill>
                <a:schemeClr val="bg1"/>
              </a:solidFill>
              <a:latin typeface="Poppins"/>
            </a:endParaRPr>
          </a:p>
        </p:txBody>
      </p:sp>
      <p:sp>
        <p:nvSpPr>
          <p:cNvPr id="28" name="TextBox 13">
            <a:extLst>
              <a:ext uri="{FF2B5EF4-FFF2-40B4-BE49-F238E27FC236}">
                <a16:creationId xmlns:a16="http://schemas.microsoft.com/office/drawing/2014/main" id="{73D30605-E453-D2F6-BCB2-E55914F62D0C}"/>
              </a:ext>
            </a:extLst>
          </p:cNvPr>
          <p:cNvSpPr txBox="1"/>
          <p:nvPr/>
        </p:nvSpPr>
        <p:spPr>
          <a:xfrm>
            <a:off x="7752239" y="6903303"/>
            <a:ext cx="2783519" cy="830997"/>
          </a:xfrm>
          <a:prstGeom prst="rect">
            <a:avLst/>
          </a:prstGeom>
        </p:spPr>
        <p:txBody>
          <a:bodyPr wrap="square" lIns="0" tIns="0" rIns="0" bIns="0" rtlCol="0" anchor="t">
            <a:spAutoFit/>
          </a:bodyPr>
          <a:lstStyle/>
          <a:p>
            <a:pPr algn="ctr"/>
            <a:r>
              <a:rPr lang="en-GB" spc="-56" dirty="0">
                <a:solidFill>
                  <a:schemeClr val="bg1"/>
                </a:solidFill>
                <a:latin typeface="Poppins"/>
              </a:rPr>
              <a:t>Committed to two</a:t>
            </a:r>
          </a:p>
          <a:p>
            <a:pPr algn="ctr"/>
            <a:r>
              <a:rPr lang="en-GB" spc="-56" dirty="0">
                <a:solidFill>
                  <a:schemeClr val="bg1"/>
                </a:solidFill>
                <a:latin typeface="Poppins"/>
              </a:rPr>
              <a:t>projects to demonstrate new nuclear technology</a:t>
            </a:r>
            <a:r>
              <a:rPr lang="en-GB" sz="1800" spc="-56" baseline="30000" dirty="0">
                <a:solidFill>
                  <a:schemeClr val="bg1"/>
                </a:solidFill>
                <a:latin typeface="Poppins"/>
              </a:rPr>
              <a:t>3</a:t>
            </a:r>
            <a:endParaRPr lang="en-GB" spc="-56" dirty="0">
              <a:solidFill>
                <a:schemeClr val="bg1"/>
              </a:solidFill>
              <a:latin typeface="Poppins"/>
            </a:endParaRPr>
          </a:p>
        </p:txBody>
      </p:sp>
      <p:sp>
        <p:nvSpPr>
          <p:cNvPr id="30" name="TextBox 13">
            <a:extLst>
              <a:ext uri="{FF2B5EF4-FFF2-40B4-BE49-F238E27FC236}">
                <a16:creationId xmlns:a16="http://schemas.microsoft.com/office/drawing/2014/main" id="{44EF8E36-18CB-1DD6-2168-B387AC820582}"/>
              </a:ext>
            </a:extLst>
          </p:cNvPr>
          <p:cNvSpPr txBox="1"/>
          <p:nvPr/>
        </p:nvSpPr>
        <p:spPr>
          <a:xfrm>
            <a:off x="10813755" y="6903303"/>
            <a:ext cx="3209261" cy="553998"/>
          </a:xfrm>
          <a:prstGeom prst="rect">
            <a:avLst/>
          </a:prstGeom>
        </p:spPr>
        <p:txBody>
          <a:bodyPr wrap="square" lIns="0" tIns="0" rIns="0" bIns="0" rtlCol="0" anchor="t">
            <a:spAutoFit/>
          </a:bodyPr>
          <a:lstStyle/>
          <a:p>
            <a:pPr algn="ctr"/>
            <a:r>
              <a:rPr lang="en-GB" spc="-56" dirty="0">
                <a:solidFill>
                  <a:schemeClr val="bg1"/>
                </a:solidFill>
                <a:latin typeface="Poppins"/>
              </a:rPr>
              <a:t>in the US is generated</a:t>
            </a:r>
            <a:br>
              <a:rPr lang="en-GB" spc="-56" dirty="0">
                <a:solidFill>
                  <a:schemeClr val="bg1"/>
                </a:solidFill>
                <a:latin typeface="Poppins"/>
              </a:rPr>
            </a:br>
            <a:r>
              <a:rPr lang="en-GB" spc="-56" dirty="0">
                <a:solidFill>
                  <a:schemeClr val="bg1"/>
                </a:solidFill>
                <a:latin typeface="Poppins"/>
              </a:rPr>
              <a:t>from nuclear power</a:t>
            </a:r>
            <a:r>
              <a:rPr lang="en-GB" sz="1800" spc="-56" baseline="30000" dirty="0">
                <a:solidFill>
                  <a:schemeClr val="bg1"/>
                </a:solidFill>
                <a:latin typeface="Poppins"/>
              </a:rPr>
              <a:t>4</a:t>
            </a:r>
            <a:endParaRPr lang="en-GB" spc="-56" dirty="0">
              <a:solidFill>
                <a:schemeClr val="bg1"/>
              </a:solidFill>
              <a:latin typeface="Poppins"/>
            </a:endParaRPr>
          </a:p>
        </p:txBody>
      </p:sp>
      <p:sp>
        <p:nvSpPr>
          <p:cNvPr id="31" name="TextBox 13">
            <a:extLst>
              <a:ext uri="{FF2B5EF4-FFF2-40B4-BE49-F238E27FC236}">
                <a16:creationId xmlns:a16="http://schemas.microsoft.com/office/drawing/2014/main" id="{8B9C8259-79FF-7AA4-C142-62EBBD809E7E}"/>
              </a:ext>
            </a:extLst>
          </p:cNvPr>
          <p:cNvSpPr txBox="1"/>
          <p:nvPr/>
        </p:nvSpPr>
        <p:spPr>
          <a:xfrm>
            <a:off x="14194576" y="6903303"/>
            <a:ext cx="2996389" cy="830997"/>
          </a:xfrm>
          <a:prstGeom prst="rect">
            <a:avLst/>
          </a:prstGeom>
        </p:spPr>
        <p:txBody>
          <a:bodyPr wrap="square" lIns="0" tIns="0" rIns="0" bIns="0" rtlCol="0" anchor="t">
            <a:spAutoFit/>
          </a:bodyPr>
          <a:lstStyle/>
          <a:p>
            <a:pPr algn="ctr"/>
            <a:r>
              <a:rPr lang="en-GB" spc="-56" dirty="0">
                <a:solidFill>
                  <a:schemeClr val="bg1"/>
                </a:solidFill>
                <a:latin typeface="Poppins"/>
              </a:rPr>
              <a:t>of uranium used in</a:t>
            </a:r>
            <a:br>
              <a:rPr lang="en-GB" spc="-56" dirty="0">
                <a:solidFill>
                  <a:schemeClr val="bg1"/>
                </a:solidFill>
                <a:latin typeface="Poppins"/>
              </a:rPr>
            </a:br>
            <a:r>
              <a:rPr lang="en-GB" spc="-56" dirty="0">
                <a:solidFill>
                  <a:schemeClr val="bg1"/>
                </a:solidFill>
                <a:latin typeface="Poppins"/>
              </a:rPr>
              <a:t>US nuclear reactors is produced domestically</a:t>
            </a:r>
            <a:r>
              <a:rPr lang="en-GB" sz="1800" spc="-56" baseline="30000" dirty="0">
                <a:solidFill>
                  <a:schemeClr val="bg1"/>
                </a:solidFill>
                <a:latin typeface="Poppins"/>
              </a:rPr>
              <a:t>5</a:t>
            </a:r>
            <a:endParaRPr lang="en-GB" spc="-56" dirty="0">
              <a:solidFill>
                <a:schemeClr val="bg1"/>
              </a:solidFill>
              <a:latin typeface="Poppins"/>
            </a:endParaRPr>
          </a:p>
        </p:txBody>
      </p:sp>
      <p:pic>
        <p:nvPicPr>
          <p:cNvPr id="34" name="Graphic 33">
            <a:extLst>
              <a:ext uri="{FF2B5EF4-FFF2-40B4-BE49-F238E27FC236}">
                <a16:creationId xmlns:a16="http://schemas.microsoft.com/office/drawing/2014/main" id="{26F1F866-AE21-AC6D-9C8C-ACC0D89314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4927" y="4493657"/>
            <a:ext cx="846916" cy="846916"/>
          </a:xfrm>
          <a:prstGeom prst="rect">
            <a:avLst/>
          </a:prstGeom>
        </p:spPr>
      </p:pic>
      <p:pic>
        <p:nvPicPr>
          <p:cNvPr id="36" name="Graphic 35">
            <a:extLst>
              <a:ext uri="{FF2B5EF4-FFF2-40B4-BE49-F238E27FC236}">
                <a16:creationId xmlns:a16="http://schemas.microsoft.com/office/drawing/2014/main" id="{37342CE2-290D-CBDA-2A10-234A86415C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1772" y="4493657"/>
            <a:ext cx="846916" cy="846916"/>
          </a:xfrm>
          <a:prstGeom prst="rect">
            <a:avLst/>
          </a:prstGeom>
        </p:spPr>
      </p:pic>
      <p:pic>
        <p:nvPicPr>
          <p:cNvPr id="38" name="Graphic 37">
            <a:extLst>
              <a:ext uri="{FF2B5EF4-FFF2-40B4-BE49-F238E27FC236}">
                <a16:creationId xmlns:a16="http://schemas.microsoft.com/office/drawing/2014/main" id="{75CBC073-D76A-EE80-57AF-8F04496044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9090" y="4493658"/>
            <a:ext cx="741051" cy="846915"/>
          </a:xfrm>
          <a:prstGeom prst="rect">
            <a:avLst/>
          </a:prstGeom>
        </p:spPr>
      </p:pic>
      <p:pic>
        <p:nvPicPr>
          <p:cNvPr id="40" name="Graphic 39">
            <a:extLst>
              <a:ext uri="{FF2B5EF4-FFF2-40B4-BE49-F238E27FC236}">
                <a16:creationId xmlns:a16="http://schemas.microsoft.com/office/drawing/2014/main" id="{860EF529-B1F0-8E1A-7C29-76AB30365BD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27705" y="4495388"/>
            <a:ext cx="632591" cy="843455"/>
          </a:xfrm>
          <a:prstGeom prst="rect">
            <a:avLst/>
          </a:prstGeom>
        </p:spPr>
      </p:pic>
      <p:pic>
        <p:nvPicPr>
          <p:cNvPr id="42" name="Graphic 41">
            <a:extLst>
              <a:ext uri="{FF2B5EF4-FFF2-40B4-BE49-F238E27FC236}">
                <a16:creationId xmlns:a16="http://schemas.microsoft.com/office/drawing/2014/main" id="{5B2197AF-148F-E6AF-69B3-FBF82ED3A2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75886" y="4500231"/>
            <a:ext cx="833768" cy="833768"/>
          </a:xfrm>
          <a:prstGeom prst="rect">
            <a:avLst/>
          </a:prstGeom>
        </p:spPr>
      </p:pic>
      <p:sp>
        <p:nvSpPr>
          <p:cNvPr id="4" name="TextBox 13">
            <a:extLst>
              <a:ext uri="{FF2B5EF4-FFF2-40B4-BE49-F238E27FC236}">
                <a16:creationId xmlns:a16="http://schemas.microsoft.com/office/drawing/2014/main" id="{EDB8CAD5-AC86-57E6-5EA2-8A6876DFC58D}"/>
              </a:ext>
            </a:extLst>
          </p:cNvPr>
          <p:cNvSpPr txBox="1"/>
          <p:nvPr/>
        </p:nvSpPr>
        <p:spPr>
          <a:xfrm>
            <a:off x="990599" y="9004637"/>
            <a:ext cx="16353972" cy="1015663"/>
          </a:xfrm>
          <a:prstGeom prst="rect">
            <a:avLst/>
          </a:prstGeom>
        </p:spPr>
        <p:txBody>
          <a:bodyPr wrap="square" lIns="0" tIns="0" rIns="0" bIns="0" rtlCol="0" anchor="b">
            <a:spAutoFit/>
          </a:bodyPr>
          <a:lstStyle/>
          <a:p>
            <a:pPr marL="228600" indent="-228600">
              <a:buFont typeface="+mj-lt"/>
              <a:buAutoNum type="arabicPeriod"/>
            </a:pPr>
            <a:r>
              <a:rPr lang="en-AU" sz="1100" i="0" dirty="0">
                <a:solidFill>
                  <a:srgbClr val="222222"/>
                </a:solidFill>
                <a:effectLst/>
                <a:latin typeface="Arial" panose="020B0604020202020204" pitchFamily="34" charset="0"/>
                <a:cs typeface="Arial" panose="020B0604020202020204" pitchFamily="34" charset="0"/>
              </a:rPr>
              <a:t>https://</a:t>
            </a:r>
            <a:r>
              <a:rPr lang="en-AU" sz="1100" i="0" dirty="0" err="1">
                <a:solidFill>
                  <a:srgbClr val="222222"/>
                </a:solidFill>
                <a:effectLst/>
                <a:latin typeface="Arial" panose="020B0604020202020204" pitchFamily="34" charset="0"/>
                <a:cs typeface="Arial" panose="020B0604020202020204" pitchFamily="34" charset="0"/>
              </a:rPr>
              <a:t>www.eia.gov</a:t>
            </a:r>
            <a:r>
              <a:rPr lang="en-AU" sz="1100" i="0" dirty="0">
                <a:solidFill>
                  <a:srgbClr val="222222"/>
                </a:solidFill>
                <a:effectLst/>
                <a:latin typeface="Arial" panose="020B0604020202020204" pitchFamily="34" charset="0"/>
                <a:cs typeface="Arial" panose="020B0604020202020204" pitchFamily="34" charset="0"/>
              </a:rPr>
              <a:t>/tools/</a:t>
            </a:r>
            <a:r>
              <a:rPr lang="en-AU" sz="1100" i="0" dirty="0" err="1">
                <a:solidFill>
                  <a:srgbClr val="222222"/>
                </a:solidFill>
                <a:effectLst/>
                <a:latin typeface="Arial" panose="020B0604020202020204" pitchFamily="34" charset="0"/>
                <a:cs typeface="Arial" panose="020B0604020202020204" pitchFamily="34" charset="0"/>
              </a:rPr>
              <a:t>faqs</a:t>
            </a:r>
            <a:r>
              <a:rPr lang="en-AU" sz="1100" i="0" dirty="0">
                <a:solidFill>
                  <a:srgbClr val="222222"/>
                </a:solidFill>
                <a:effectLst/>
                <a:latin typeface="Arial" panose="020B0604020202020204" pitchFamily="34" charset="0"/>
                <a:cs typeface="Arial" panose="020B0604020202020204" pitchFamily="34" charset="0"/>
              </a:rPr>
              <a:t>/</a:t>
            </a:r>
            <a:r>
              <a:rPr lang="en-AU" sz="1100" i="0" dirty="0" err="1">
                <a:solidFill>
                  <a:srgbClr val="222222"/>
                </a:solidFill>
                <a:effectLst/>
                <a:latin typeface="Arial" panose="020B0604020202020204" pitchFamily="34" charset="0"/>
                <a:cs typeface="Arial" panose="020B0604020202020204" pitchFamily="34" charset="0"/>
              </a:rPr>
              <a:t>faq.php?id</a:t>
            </a:r>
            <a:r>
              <a:rPr lang="en-AU" sz="1100" i="0" dirty="0">
                <a:solidFill>
                  <a:srgbClr val="222222"/>
                </a:solidFill>
                <a:effectLst/>
                <a:latin typeface="Arial" panose="020B0604020202020204" pitchFamily="34" charset="0"/>
                <a:cs typeface="Arial" panose="020B0604020202020204" pitchFamily="34" charset="0"/>
              </a:rPr>
              <a:t>=427&amp;t=3</a:t>
            </a:r>
            <a:endParaRPr lang="en-AU" sz="1100" dirty="0">
              <a:solidFill>
                <a:srgbClr val="222222"/>
              </a:solidFill>
              <a:highlight>
                <a:srgbClr val="FFFFFF"/>
              </a:highlight>
              <a:latin typeface="Arial" panose="020B0604020202020204" pitchFamily="34" charset="0"/>
              <a:cs typeface="Arial" panose="020B0604020202020204" pitchFamily="34" charset="0"/>
            </a:endParaRPr>
          </a:p>
          <a:p>
            <a:pPr marL="228600" indent="-228600">
              <a:buFont typeface="+mj-lt"/>
              <a:buAutoNum type="arabicPeriod"/>
            </a:pPr>
            <a:r>
              <a:rPr lang="en-AU" sz="1100" dirty="0">
                <a:latin typeface="Arial" panose="020B0604020202020204" pitchFamily="34" charset="0"/>
                <a:cs typeface="Arial" panose="020B0604020202020204" pitchFamily="34" charset="0"/>
              </a:rPr>
              <a:t>https://www.reuters.com/business/energy/blow-biden-climate-plan-entergy-shuts-nuclear-power-plant-2022-05-20/#:~:text=The%20Biden%20administration%20last%20month,natural%20gas%20and%20renewable%20energy</a:t>
            </a:r>
          </a:p>
          <a:p>
            <a:pPr marL="228600" indent="-228600">
              <a:buFont typeface="+mj-lt"/>
              <a:buAutoNum type="arabicPeriod"/>
            </a:pPr>
            <a:r>
              <a:rPr lang="en-AU" sz="1100" i="0" dirty="0">
                <a:solidFill>
                  <a:srgbClr val="222222"/>
                </a:solidFill>
                <a:effectLst/>
                <a:highlight>
                  <a:srgbClr val="FFFFFF"/>
                </a:highlight>
                <a:latin typeface="Arial" panose="020B0604020202020204" pitchFamily="34" charset="0"/>
                <a:cs typeface="Arial" panose="020B0604020202020204" pitchFamily="34" charset="0"/>
              </a:rPr>
              <a:t>https://</a:t>
            </a:r>
            <a:r>
              <a:rPr lang="en-AU" sz="1100" i="0" dirty="0" err="1">
                <a:solidFill>
                  <a:srgbClr val="222222"/>
                </a:solidFill>
                <a:effectLst/>
                <a:highlight>
                  <a:srgbClr val="FFFFFF"/>
                </a:highlight>
                <a:latin typeface="Arial" panose="020B0604020202020204" pitchFamily="34" charset="0"/>
                <a:cs typeface="Arial" panose="020B0604020202020204" pitchFamily="34" charset="0"/>
              </a:rPr>
              <a:t>www.nytimes.com</a:t>
            </a:r>
            <a:r>
              <a:rPr lang="en-AU" sz="1100" i="0" dirty="0">
                <a:solidFill>
                  <a:srgbClr val="222222"/>
                </a:solidFill>
                <a:effectLst/>
                <a:highlight>
                  <a:srgbClr val="FFFFFF"/>
                </a:highlight>
                <a:latin typeface="Arial" panose="020B0604020202020204" pitchFamily="34" charset="0"/>
                <a:cs typeface="Arial" panose="020B0604020202020204" pitchFamily="34" charset="0"/>
              </a:rPr>
              <a:t>/2022/07/05/business/energy-environment/nuclear-energy-</a:t>
            </a:r>
            <a:r>
              <a:rPr lang="en-AU" sz="1100" i="0" dirty="0" err="1">
                <a:solidFill>
                  <a:srgbClr val="222222"/>
                </a:solidFill>
                <a:effectLst/>
                <a:highlight>
                  <a:srgbClr val="FFFFFF"/>
                </a:highlight>
                <a:latin typeface="Arial" panose="020B0604020202020204" pitchFamily="34" charset="0"/>
                <a:cs typeface="Arial" panose="020B0604020202020204" pitchFamily="34" charset="0"/>
              </a:rPr>
              <a:t>politics.html</a:t>
            </a:r>
            <a:r>
              <a:rPr lang="en-AU" sz="1100" i="0" dirty="0">
                <a:solidFill>
                  <a:srgbClr val="222222"/>
                </a:solidFill>
                <a:effectLst/>
                <a:highlight>
                  <a:srgbClr val="FFFFFF"/>
                </a:highlight>
                <a:latin typeface="Arial" panose="020B0604020202020204" pitchFamily="34" charset="0"/>
                <a:cs typeface="Arial" panose="020B0604020202020204" pitchFamily="34" charset="0"/>
              </a:rPr>
              <a:t>#:~:text=In%20addition%20to%20the%20%246,energy%20in%20the%20United%20States</a:t>
            </a:r>
          </a:p>
          <a:p>
            <a:pPr marL="228600" indent="-228600" algn="l">
              <a:buFont typeface="+mj-lt"/>
              <a:buAutoNum type="arabicPeriod"/>
            </a:pPr>
            <a:r>
              <a:rPr lang="en-AU" sz="1100" i="0" dirty="0">
                <a:solidFill>
                  <a:srgbClr val="222222"/>
                </a:solidFill>
                <a:effectLst/>
                <a:highlight>
                  <a:srgbClr val="FFFFFF"/>
                </a:highlight>
                <a:latin typeface="Arial" panose="020B0604020202020204" pitchFamily="34" charset="0"/>
                <a:cs typeface="Arial" panose="020B0604020202020204" pitchFamily="34" charset="0"/>
              </a:rPr>
              <a:t>https://</a:t>
            </a:r>
            <a:r>
              <a:rPr lang="en-AU" sz="1100" i="0" dirty="0" err="1">
                <a:solidFill>
                  <a:srgbClr val="222222"/>
                </a:solidFill>
                <a:effectLst/>
                <a:highlight>
                  <a:srgbClr val="FFFFFF"/>
                </a:highlight>
                <a:latin typeface="Arial" panose="020B0604020202020204" pitchFamily="34" charset="0"/>
                <a:cs typeface="Arial" panose="020B0604020202020204" pitchFamily="34" charset="0"/>
              </a:rPr>
              <a:t>www.energy.gov</a:t>
            </a:r>
            <a:r>
              <a:rPr lang="en-AU" sz="1100" i="0" dirty="0">
                <a:solidFill>
                  <a:srgbClr val="222222"/>
                </a:solidFill>
                <a:effectLst/>
                <a:highlight>
                  <a:srgbClr val="FFFFFF"/>
                </a:highlight>
                <a:latin typeface="Arial" panose="020B0604020202020204" pitchFamily="34" charset="0"/>
                <a:cs typeface="Arial" panose="020B0604020202020204" pitchFamily="34" charset="0"/>
              </a:rPr>
              <a:t>/ne/articles/5-fast-facts-about-nuclear-energy</a:t>
            </a:r>
            <a:endParaRPr lang="en-AU" sz="1100" dirty="0">
              <a:solidFill>
                <a:srgbClr val="222222"/>
              </a:solidFill>
              <a:highlight>
                <a:srgbClr val="FFFFFF"/>
              </a:highlight>
              <a:latin typeface="Arial" panose="020B0604020202020204" pitchFamily="34" charset="0"/>
              <a:cs typeface="Arial" panose="020B0604020202020204" pitchFamily="34" charset="0"/>
            </a:endParaRPr>
          </a:p>
          <a:p>
            <a:pPr marL="228600" indent="-228600" algn="l">
              <a:buFont typeface="+mj-lt"/>
              <a:buAutoNum type="arabicPeriod"/>
            </a:pPr>
            <a:r>
              <a:rPr lang="en-AU" sz="1100" i="0" dirty="0">
                <a:solidFill>
                  <a:srgbClr val="222222"/>
                </a:solidFill>
                <a:effectLst/>
                <a:highlight>
                  <a:srgbClr val="FFFFFF"/>
                </a:highlight>
                <a:latin typeface="Arial" panose="020B0604020202020204" pitchFamily="34" charset="0"/>
                <a:cs typeface="Arial" panose="020B0604020202020204" pitchFamily="34" charset="0"/>
              </a:rPr>
              <a:t>https://</a:t>
            </a:r>
            <a:r>
              <a:rPr lang="en-AU" sz="1100" i="0" dirty="0" err="1">
                <a:solidFill>
                  <a:srgbClr val="222222"/>
                </a:solidFill>
                <a:effectLst/>
                <a:highlight>
                  <a:srgbClr val="FFFFFF"/>
                </a:highlight>
                <a:latin typeface="Arial" panose="020B0604020202020204" pitchFamily="34" charset="0"/>
                <a:cs typeface="Arial" panose="020B0604020202020204" pitchFamily="34" charset="0"/>
              </a:rPr>
              <a:t>css.umich.edu</a:t>
            </a:r>
            <a:r>
              <a:rPr lang="en-AU" sz="1100" i="0" dirty="0">
                <a:solidFill>
                  <a:srgbClr val="222222"/>
                </a:solidFill>
                <a:effectLst/>
                <a:highlight>
                  <a:srgbClr val="FFFFFF"/>
                </a:highlight>
                <a:latin typeface="Arial" panose="020B0604020202020204" pitchFamily="34" charset="0"/>
                <a:cs typeface="Arial" panose="020B0604020202020204" pitchFamily="34" charset="0"/>
              </a:rPr>
              <a:t>/publications/factsheets/energy/nuclear-</a:t>
            </a:r>
            <a:r>
              <a:rPr lang="en-AU" sz="1100" i="0" dirty="0" err="1">
                <a:solidFill>
                  <a:srgbClr val="222222"/>
                </a:solidFill>
                <a:effectLst/>
                <a:highlight>
                  <a:srgbClr val="FFFFFF"/>
                </a:highlight>
                <a:latin typeface="Arial" panose="020B0604020202020204" pitchFamily="34" charset="0"/>
                <a:cs typeface="Arial" panose="020B0604020202020204" pitchFamily="34" charset="0"/>
              </a:rPr>
              <a:t>energyactsheet</a:t>
            </a:r>
            <a:r>
              <a:rPr lang="en-AU" sz="1100" i="0" dirty="0">
                <a:solidFill>
                  <a:srgbClr val="222222"/>
                </a:solidFill>
                <a:effectLst/>
                <a:highlight>
                  <a:srgbClr val="FFFFFF"/>
                </a:highlight>
                <a:latin typeface="Arial" panose="020B0604020202020204" pitchFamily="34" charset="0"/>
                <a:cs typeface="Arial" panose="020B0604020202020204" pitchFamily="34" charset="0"/>
              </a:rPr>
              <a:t>#:~:text=U.S.%20nuclear%20plants%20purchased%2022%2C135,%25)%20and%20Australia%20(11%25).&amp;text=Globally%2C%20nuclear%20power%20reactors%20are,mt%20of%20uranium%20in%202021</a:t>
            </a:r>
          </a:p>
        </p:txBody>
      </p:sp>
      <p:pic>
        <p:nvPicPr>
          <p:cNvPr id="5" name="Picture 4" descr="A logo for a company&#10;&#10;Description automatically generated">
            <a:extLst>
              <a:ext uri="{FF2B5EF4-FFF2-40B4-BE49-F238E27FC236}">
                <a16:creationId xmlns:a16="http://schemas.microsoft.com/office/drawing/2014/main" id="{BE8F8033-1376-A4FA-DBDF-99F876D422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963530" y="509783"/>
            <a:ext cx="2605089" cy="1166118"/>
          </a:xfrm>
          <a:prstGeom prst="rect">
            <a:avLst/>
          </a:prstGeom>
        </p:spPr>
      </p:pic>
      <p:sp>
        <p:nvSpPr>
          <p:cNvPr id="7" name="TextBox 6">
            <a:extLst>
              <a:ext uri="{FF2B5EF4-FFF2-40B4-BE49-F238E27FC236}">
                <a16:creationId xmlns:a16="http://schemas.microsoft.com/office/drawing/2014/main" id="{2312D5E2-1BEE-480E-57DA-A174C3D645E3}"/>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16</a:t>
            </a:fld>
            <a:endParaRPr lang="en-AU" sz="1600" dirty="0"/>
          </a:p>
        </p:txBody>
      </p:sp>
    </p:spTree>
    <p:extLst>
      <p:ext uri="{BB962C8B-B14F-4D97-AF65-F5344CB8AC3E}">
        <p14:creationId xmlns:p14="http://schemas.microsoft.com/office/powerpoint/2010/main" val="61997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F47720"/>
            </a:gs>
            <a:gs pos="67000">
              <a:srgbClr val="F8931D"/>
            </a:gs>
            <a:gs pos="0">
              <a:srgbClr val="F37021"/>
            </a:gs>
            <a:gs pos="98000">
              <a:srgbClr val="FCAE1A"/>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E93B1D43-C6B2-01A5-5A17-6CA9543A7371}"/>
              </a:ext>
            </a:extLst>
          </p:cNvPr>
          <p:cNvSpPr/>
          <p:nvPr/>
        </p:nvSpPr>
        <p:spPr>
          <a:xfrm>
            <a:off x="8458200" y="1866901"/>
            <a:ext cx="9829800" cy="7022370"/>
          </a:xfrm>
          <a:custGeom>
            <a:avLst/>
            <a:gdLst>
              <a:gd name="connsiteX0" fmla="*/ 7830378 w 9829800"/>
              <a:gd name="connsiteY0" fmla="*/ 0 h 7022370"/>
              <a:gd name="connsiteX1" fmla="*/ 9609150 w 9829800"/>
              <a:gd name="connsiteY1" fmla="*/ 201493 h 7022370"/>
              <a:gd name="connsiteX2" fmla="*/ 9829800 w 9829800"/>
              <a:gd name="connsiteY2" fmla="*/ 258929 h 7022370"/>
              <a:gd name="connsiteX3" fmla="*/ 9829800 w 9829800"/>
              <a:gd name="connsiteY3" fmla="*/ 1376813 h 7022370"/>
              <a:gd name="connsiteX4" fmla="*/ 9529676 w 9829800"/>
              <a:gd name="connsiteY4" fmla="*/ 1289661 h 7022370"/>
              <a:gd name="connsiteX5" fmla="*/ 7830376 w 9829800"/>
              <a:gd name="connsiteY5" fmla="*/ 1075804 h 7022370"/>
              <a:gd name="connsiteX6" fmla="*/ 1109224 w 9829800"/>
              <a:gd name="connsiteY6" fmla="*/ 6834173 h 7022370"/>
              <a:gd name="connsiteX7" fmla="*/ 1085286 w 9829800"/>
              <a:gd name="connsiteY7" fmla="*/ 7022370 h 7022370"/>
              <a:gd name="connsiteX8" fmla="*/ 0 w 9829800"/>
              <a:gd name="connsiteY8" fmla="*/ 7022370 h 7022370"/>
              <a:gd name="connsiteX9" fmla="*/ 44776 w 9829800"/>
              <a:gd name="connsiteY9" fmla="*/ 6670337 h 7022370"/>
              <a:gd name="connsiteX10" fmla="*/ 7830378 w 9829800"/>
              <a:gd name="connsiteY10" fmla="*/ 0 h 70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7022370">
                <a:moveTo>
                  <a:pt x="7830378" y="0"/>
                </a:moveTo>
                <a:cubicBezTo>
                  <a:pt x="8442094" y="0"/>
                  <a:pt x="9037524" y="69667"/>
                  <a:pt x="9609150" y="201493"/>
                </a:cubicBezTo>
                <a:lnTo>
                  <a:pt x="9829800" y="258929"/>
                </a:lnTo>
                <a:lnTo>
                  <a:pt x="9829800" y="1376813"/>
                </a:lnTo>
                <a:lnTo>
                  <a:pt x="9529676" y="1289661"/>
                </a:lnTo>
                <a:cubicBezTo>
                  <a:pt x="8986536" y="1150054"/>
                  <a:pt x="8417136" y="1075804"/>
                  <a:pt x="7830376" y="1075804"/>
                </a:cubicBezTo>
                <a:cubicBezTo>
                  <a:pt x="4427172" y="1075804"/>
                  <a:pt x="1607922" y="3573560"/>
                  <a:pt x="1109224" y="6834173"/>
                </a:cubicBezTo>
                <a:lnTo>
                  <a:pt x="1085286" y="7022370"/>
                </a:lnTo>
                <a:lnTo>
                  <a:pt x="0" y="7022370"/>
                </a:lnTo>
                <a:lnTo>
                  <a:pt x="44776" y="6670337"/>
                </a:lnTo>
                <a:cubicBezTo>
                  <a:pt x="622455" y="2893334"/>
                  <a:pt x="3888200" y="0"/>
                  <a:pt x="7830378" y="0"/>
                </a:cubicBezTo>
                <a:close/>
              </a:path>
            </a:pathLst>
          </a:cu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oogle Shape;384;p15">
            <a:extLst>
              <a:ext uri="{FF2B5EF4-FFF2-40B4-BE49-F238E27FC236}">
                <a16:creationId xmlns:a16="http://schemas.microsoft.com/office/drawing/2014/main" id="{A060CE4B-0BDA-EACF-0CA3-5D87FD385046}"/>
              </a:ext>
            </a:extLst>
          </p:cNvPr>
          <p:cNvPicPr preferRelativeResize="0">
            <a:picLocks noGrp="1"/>
          </p:cNvPicPr>
          <p:nvPr>
            <p:ph type="pic" sz="quarter" idx="10"/>
          </p:nvPr>
        </p:nvPicPr>
        <p:blipFill rotWithShape="1">
          <a:blip r:embed="rId2">
            <a:alphaModFix/>
            <a:extLst>
              <a:ext uri="{BEBA8EAE-BF5A-486C-A8C5-ECC9F3942E4B}">
                <a14:imgProps xmlns:a14="http://schemas.microsoft.com/office/drawing/2010/main">
                  <a14:imgLayer r:embed="rId3">
                    <a14:imgEffect>
                      <a14:saturation sat="150000"/>
                    </a14:imgEffect>
                  </a14:imgLayer>
                </a14:imgProps>
              </a:ext>
            </a:extLst>
          </a:blip>
          <a:srcRect l="19142" r="19142"/>
          <a:stretch/>
        </p:blipFill>
        <p:spPr/>
      </p:pic>
      <p:sp>
        <p:nvSpPr>
          <p:cNvPr id="99" name="Freeform 5">
            <a:extLst>
              <a:ext uri="{FF2B5EF4-FFF2-40B4-BE49-F238E27FC236}">
                <a16:creationId xmlns:a16="http://schemas.microsoft.com/office/drawing/2014/main" id="{32BC3E2B-C97C-62F5-F4B9-7342F32A6376}"/>
              </a:ext>
            </a:extLst>
          </p:cNvPr>
          <p:cNvSpPr/>
          <p:nvPr/>
        </p:nvSpPr>
        <p:spPr>
          <a:xfrm>
            <a:off x="990600" y="876300"/>
            <a:ext cx="3276600" cy="1458407"/>
          </a:xfrm>
          <a:prstGeom prst="roundRect">
            <a:avLst>
              <a:gd name="adj" fmla="val 50000"/>
            </a:avLst>
          </a:prstGeom>
          <a:solidFill>
            <a:schemeClr val="bg1"/>
          </a:solidFill>
        </p:spPr>
        <p:txBody>
          <a:bodyPr/>
          <a:lstStyle/>
          <a:p>
            <a:endParaRPr lang="en-US"/>
          </a:p>
        </p:txBody>
      </p:sp>
      <p:sp>
        <p:nvSpPr>
          <p:cNvPr id="29" name="AutoShape 29"/>
          <p:cNvSpPr/>
          <p:nvPr/>
        </p:nvSpPr>
        <p:spPr>
          <a:xfrm>
            <a:off x="1013813" y="8889272"/>
            <a:ext cx="16230600" cy="0"/>
          </a:xfrm>
          <a:prstGeom prst="line">
            <a:avLst/>
          </a:prstGeom>
          <a:ln w="19050" cap="flat">
            <a:solidFill>
              <a:schemeClr val="bg1"/>
            </a:solidFill>
            <a:prstDash val="solid"/>
            <a:headEnd type="none" w="sm" len="sm"/>
            <a:tailEnd type="none" w="sm" len="sm"/>
          </a:ln>
        </p:spPr>
        <p:txBody>
          <a:bodyPr/>
          <a:lstStyle/>
          <a:p>
            <a:endParaRPr lang="en-US"/>
          </a:p>
        </p:txBody>
      </p:sp>
      <p:sp>
        <p:nvSpPr>
          <p:cNvPr id="2" name="TextBox 2"/>
          <p:cNvSpPr txBox="1"/>
          <p:nvPr/>
        </p:nvSpPr>
        <p:spPr>
          <a:xfrm>
            <a:off x="990600" y="3908779"/>
            <a:ext cx="8638310" cy="1144929"/>
          </a:xfrm>
          <a:prstGeom prst="rect">
            <a:avLst/>
          </a:prstGeom>
        </p:spPr>
        <p:txBody>
          <a:bodyPr wrap="square" lIns="0" tIns="0" rIns="0" bIns="0" rtlCol="0" anchor="t">
            <a:spAutoFit/>
          </a:bodyPr>
          <a:lstStyle/>
          <a:p>
            <a:pPr marL="0" lvl="0" indent="0" algn="l">
              <a:lnSpc>
                <a:spcPct val="70000"/>
              </a:lnSpc>
              <a:spcBef>
                <a:spcPct val="0"/>
              </a:spcBef>
            </a:pPr>
            <a:r>
              <a:rPr lang="en-US" sz="9600" spc="-798" dirty="0">
                <a:solidFill>
                  <a:schemeClr val="bg1"/>
                </a:solidFill>
                <a:latin typeface="Poppins"/>
              </a:rPr>
              <a:t>REX Project</a:t>
            </a:r>
          </a:p>
        </p:txBody>
      </p:sp>
      <p:grpSp>
        <p:nvGrpSpPr>
          <p:cNvPr id="12" name="Group 11">
            <a:extLst>
              <a:ext uri="{FF2B5EF4-FFF2-40B4-BE49-F238E27FC236}">
                <a16:creationId xmlns:a16="http://schemas.microsoft.com/office/drawing/2014/main" id="{44C5DB67-8166-D057-B7FA-2B22082B2591}"/>
              </a:ext>
            </a:extLst>
          </p:cNvPr>
          <p:cNvGrpSpPr/>
          <p:nvPr/>
        </p:nvGrpSpPr>
        <p:grpSpPr>
          <a:xfrm>
            <a:off x="999726" y="7395083"/>
            <a:ext cx="2919146" cy="872617"/>
            <a:chOff x="5867400" y="5813363"/>
            <a:chExt cx="2522279" cy="753982"/>
          </a:xfrm>
        </p:grpSpPr>
        <p:sp>
          <p:nvSpPr>
            <p:cNvPr id="13" name="Rectangle: Rounded Corners 12">
              <a:extLst>
                <a:ext uri="{FF2B5EF4-FFF2-40B4-BE49-F238E27FC236}">
                  <a16:creationId xmlns:a16="http://schemas.microsoft.com/office/drawing/2014/main" id="{14130F71-9778-D593-51F3-71169CDEAF4F}"/>
                </a:ext>
              </a:extLst>
            </p:cNvPr>
            <p:cNvSpPr/>
            <p:nvPr/>
          </p:nvSpPr>
          <p:spPr>
            <a:xfrm>
              <a:off x="5867400" y="5813363"/>
              <a:ext cx="2522279" cy="753982"/>
            </a:xfrm>
            <a:prstGeom prst="roundRect">
              <a:avLst>
                <a:gd name="adj" fmla="val 50000"/>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F6E77EF4-C055-3D44-4356-F515C4069964}"/>
                </a:ext>
              </a:extLst>
            </p:cNvPr>
            <p:cNvSpPr txBox="1"/>
            <p:nvPr/>
          </p:nvSpPr>
          <p:spPr>
            <a:xfrm>
              <a:off x="6202891" y="5974782"/>
              <a:ext cx="2026877" cy="505273"/>
            </a:xfrm>
            <a:prstGeom prst="rect">
              <a:avLst/>
            </a:prstGeom>
            <a:noFill/>
          </p:spPr>
          <p:txBody>
            <a:bodyPr wrap="square">
              <a:spAutoFit/>
            </a:bodyPr>
            <a:lstStyle/>
            <a:p>
              <a:r>
                <a:rPr lang="en-US" sz="3200" b="1" dirty="0">
                  <a:solidFill>
                    <a:schemeClr val="bg1"/>
                  </a:solidFill>
                  <a:latin typeface="Poppins" panose="00000500000000000000" pitchFamily="50" charset="0"/>
                  <a:cs typeface="Poppins" panose="00000500000000000000" pitchFamily="50" charset="0"/>
                </a:rPr>
                <a:t>Uranium</a:t>
              </a:r>
            </a:p>
          </p:txBody>
        </p:sp>
      </p:grpSp>
      <p:grpSp>
        <p:nvGrpSpPr>
          <p:cNvPr id="7" name="Group 6">
            <a:extLst>
              <a:ext uri="{FF2B5EF4-FFF2-40B4-BE49-F238E27FC236}">
                <a16:creationId xmlns:a16="http://schemas.microsoft.com/office/drawing/2014/main" id="{83C794E3-2899-0E18-C075-ABA162465EEE}"/>
              </a:ext>
            </a:extLst>
          </p:cNvPr>
          <p:cNvGrpSpPr/>
          <p:nvPr/>
        </p:nvGrpSpPr>
        <p:grpSpPr>
          <a:xfrm>
            <a:off x="4422607" y="7504080"/>
            <a:ext cx="3668215" cy="584775"/>
            <a:chOff x="12034416" y="7509117"/>
            <a:chExt cx="3668215" cy="584775"/>
          </a:xfrm>
        </p:grpSpPr>
        <p:sp>
          <p:nvSpPr>
            <p:cNvPr id="10" name="TextBox 9">
              <a:extLst>
                <a:ext uri="{FF2B5EF4-FFF2-40B4-BE49-F238E27FC236}">
                  <a16:creationId xmlns:a16="http://schemas.microsoft.com/office/drawing/2014/main" id="{71748A46-470D-EAAF-DA5C-BAE927010C56}"/>
                </a:ext>
              </a:extLst>
            </p:cNvPr>
            <p:cNvSpPr txBox="1"/>
            <p:nvPr/>
          </p:nvSpPr>
          <p:spPr>
            <a:xfrm>
              <a:off x="12400633" y="7509117"/>
              <a:ext cx="3301998"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56" normalizeH="0" baseline="0" noProof="0" dirty="0">
                  <a:ln>
                    <a:noFill/>
                  </a:ln>
                  <a:solidFill>
                    <a:srgbClr val="FFFFFF"/>
                  </a:solidFill>
                  <a:effectLst/>
                  <a:uLnTx/>
                  <a:uFillTx/>
                  <a:latin typeface="Poppins"/>
                  <a:ea typeface="+mn-ea"/>
                  <a:cs typeface="+mn-cs"/>
                </a:rPr>
                <a:t>Colorado</a:t>
              </a:r>
            </a:p>
          </p:txBody>
        </p:sp>
        <p:pic>
          <p:nvPicPr>
            <p:cNvPr id="15" name="Graphic 14">
              <a:extLst>
                <a:ext uri="{FF2B5EF4-FFF2-40B4-BE49-F238E27FC236}">
                  <a16:creationId xmlns:a16="http://schemas.microsoft.com/office/drawing/2014/main" id="{EC3E469F-BBC6-350D-B266-A98A410663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34416" y="7607303"/>
              <a:ext cx="257597" cy="343462"/>
            </a:xfrm>
            <a:prstGeom prst="rect">
              <a:avLst/>
            </a:prstGeom>
          </p:spPr>
        </p:pic>
      </p:grpSp>
      <p:sp>
        <p:nvSpPr>
          <p:cNvPr id="17" name="Freeform: Shape 16">
            <a:extLst>
              <a:ext uri="{FF2B5EF4-FFF2-40B4-BE49-F238E27FC236}">
                <a16:creationId xmlns:a16="http://schemas.microsoft.com/office/drawing/2014/main" id="{4042F293-4B35-9A58-41F1-7C02C2F82F43}"/>
              </a:ext>
            </a:extLst>
          </p:cNvPr>
          <p:cNvSpPr/>
          <p:nvPr/>
        </p:nvSpPr>
        <p:spPr>
          <a:xfrm>
            <a:off x="8458200" y="1866901"/>
            <a:ext cx="9829800" cy="7022370"/>
          </a:xfrm>
          <a:custGeom>
            <a:avLst/>
            <a:gdLst>
              <a:gd name="connsiteX0" fmla="*/ 7830378 w 9829800"/>
              <a:gd name="connsiteY0" fmla="*/ 0 h 7022370"/>
              <a:gd name="connsiteX1" fmla="*/ 9609150 w 9829800"/>
              <a:gd name="connsiteY1" fmla="*/ 201493 h 7022370"/>
              <a:gd name="connsiteX2" fmla="*/ 9829800 w 9829800"/>
              <a:gd name="connsiteY2" fmla="*/ 258929 h 7022370"/>
              <a:gd name="connsiteX3" fmla="*/ 9829800 w 9829800"/>
              <a:gd name="connsiteY3" fmla="*/ 1376813 h 7022370"/>
              <a:gd name="connsiteX4" fmla="*/ 9529676 w 9829800"/>
              <a:gd name="connsiteY4" fmla="*/ 1289661 h 7022370"/>
              <a:gd name="connsiteX5" fmla="*/ 7830376 w 9829800"/>
              <a:gd name="connsiteY5" fmla="*/ 1075804 h 7022370"/>
              <a:gd name="connsiteX6" fmla="*/ 1109224 w 9829800"/>
              <a:gd name="connsiteY6" fmla="*/ 6834173 h 7022370"/>
              <a:gd name="connsiteX7" fmla="*/ 1085286 w 9829800"/>
              <a:gd name="connsiteY7" fmla="*/ 7022370 h 7022370"/>
              <a:gd name="connsiteX8" fmla="*/ 0 w 9829800"/>
              <a:gd name="connsiteY8" fmla="*/ 7022370 h 7022370"/>
              <a:gd name="connsiteX9" fmla="*/ 44776 w 9829800"/>
              <a:gd name="connsiteY9" fmla="*/ 6670337 h 7022370"/>
              <a:gd name="connsiteX10" fmla="*/ 7830378 w 9829800"/>
              <a:gd name="connsiteY10" fmla="*/ 0 h 70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7022370">
                <a:moveTo>
                  <a:pt x="7830378" y="0"/>
                </a:moveTo>
                <a:cubicBezTo>
                  <a:pt x="8442096" y="0"/>
                  <a:pt x="9037524" y="69667"/>
                  <a:pt x="9609150" y="201493"/>
                </a:cubicBezTo>
                <a:lnTo>
                  <a:pt x="9829800" y="258929"/>
                </a:lnTo>
                <a:lnTo>
                  <a:pt x="9829800" y="1376813"/>
                </a:lnTo>
                <a:lnTo>
                  <a:pt x="9529676" y="1289661"/>
                </a:lnTo>
                <a:cubicBezTo>
                  <a:pt x="8986534" y="1150054"/>
                  <a:pt x="8417134" y="1075804"/>
                  <a:pt x="7830376" y="1075804"/>
                </a:cubicBezTo>
                <a:cubicBezTo>
                  <a:pt x="4427172" y="1075804"/>
                  <a:pt x="1607922" y="3573560"/>
                  <a:pt x="1109224" y="6834173"/>
                </a:cubicBezTo>
                <a:lnTo>
                  <a:pt x="1085286" y="7022370"/>
                </a:lnTo>
                <a:lnTo>
                  <a:pt x="0" y="7022370"/>
                </a:lnTo>
                <a:lnTo>
                  <a:pt x="44776" y="6670337"/>
                </a:lnTo>
                <a:cubicBezTo>
                  <a:pt x="622455" y="2893334"/>
                  <a:pt x="3888200" y="0"/>
                  <a:pt x="7830378" y="0"/>
                </a:cubicBezTo>
                <a:close/>
              </a:path>
            </a:pathLst>
          </a:custGeom>
          <a:solidFill>
            <a:srgbClr val="FCAE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logo for a company&#10;&#10;Description automatically generated">
            <a:extLst>
              <a:ext uri="{FF2B5EF4-FFF2-40B4-BE49-F238E27FC236}">
                <a16:creationId xmlns:a16="http://schemas.microsoft.com/office/drawing/2014/main" id="{74B14ABE-1D04-B15C-4E61-85F590CDF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3782" y="1022444"/>
            <a:ext cx="2605089" cy="1166118"/>
          </a:xfrm>
          <a:prstGeom prst="rect">
            <a:avLst/>
          </a:prstGeom>
        </p:spPr>
      </p:pic>
      <p:sp>
        <p:nvSpPr>
          <p:cNvPr id="4" name="TextBox 3">
            <a:extLst>
              <a:ext uri="{FF2B5EF4-FFF2-40B4-BE49-F238E27FC236}">
                <a16:creationId xmlns:a16="http://schemas.microsoft.com/office/drawing/2014/main" id="{880E6348-27F0-D6CA-08DC-F2603FCBD43D}"/>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solidFill>
                  <a:schemeClr val="bg1"/>
                </a:solidFill>
                <a:latin typeface="Poppins"/>
              </a:rPr>
              <a:t>17</a:t>
            </a:fld>
            <a:endParaRPr lang="en-AU" sz="1600" dirty="0">
              <a:solidFill>
                <a:schemeClr val="bg1"/>
              </a:solidFill>
            </a:endParaRPr>
          </a:p>
        </p:txBody>
      </p:sp>
    </p:spTree>
    <p:extLst>
      <p:ext uri="{BB962C8B-B14F-4D97-AF65-F5344CB8AC3E}">
        <p14:creationId xmlns:p14="http://schemas.microsoft.com/office/powerpoint/2010/main" val="3563860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29">
            <a:extLst>
              <a:ext uri="{FF2B5EF4-FFF2-40B4-BE49-F238E27FC236}">
                <a16:creationId xmlns:a16="http://schemas.microsoft.com/office/drawing/2014/main" id="{6915ACE9-022B-730B-A57D-782B3A22EBB6}"/>
              </a:ext>
            </a:extLst>
          </p:cNvPr>
          <p:cNvSpPr/>
          <p:nvPr/>
        </p:nvSpPr>
        <p:spPr>
          <a:xfrm>
            <a:off x="990599" y="9105900"/>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39" name="AutoShape 29">
            <a:extLst>
              <a:ext uri="{FF2B5EF4-FFF2-40B4-BE49-F238E27FC236}">
                <a16:creationId xmlns:a16="http://schemas.microsoft.com/office/drawing/2014/main" id="{B27B3E1D-09BD-993C-091B-B4A51B5DE0FC}"/>
              </a:ext>
            </a:extLst>
          </p:cNvPr>
          <p:cNvSpPr/>
          <p:nvPr/>
        </p:nvSpPr>
        <p:spPr>
          <a:xfrm>
            <a:off x="990599" y="7631205"/>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41" name="AutoShape 29">
            <a:extLst>
              <a:ext uri="{FF2B5EF4-FFF2-40B4-BE49-F238E27FC236}">
                <a16:creationId xmlns:a16="http://schemas.microsoft.com/office/drawing/2014/main" id="{FE305649-FB12-A0CC-5BBA-650AA611722C}"/>
              </a:ext>
            </a:extLst>
          </p:cNvPr>
          <p:cNvSpPr/>
          <p:nvPr/>
        </p:nvSpPr>
        <p:spPr>
          <a:xfrm>
            <a:off x="990599" y="4461722"/>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42" name="AutoShape 29">
            <a:extLst>
              <a:ext uri="{FF2B5EF4-FFF2-40B4-BE49-F238E27FC236}">
                <a16:creationId xmlns:a16="http://schemas.microsoft.com/office/drawing/2014/main" id="{D44EE17D-094D-85E7-D68B-3DB566BE3C2D}"/>
              </a:ext>
            </a:extLst>
          </p:cNvPr>
          <p:cNvSpPr/>
          <p:nvPr/>
        </p:nvSpPr>
        <p:spPr>
          <a:xfrm>
            <a:off x="990599" y="5443605"/>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43" name="AutoShape 29">
            <a:extLst>
              <a:ext uri="{FF2B5EF4-FFF2-40B4-BE49-F238E27FC236}">
                <a16:creationId xmlns:a16="http://schemas.microsoft.com/office/drawing/2014/main" id="{1F271480-37DA-51DE-8775-265794DD5958}"/>
              </a:ext>
            </a:extLst>
          </p:cNvPr>
          <p:cNvSpPr/>
          <p:nvPr/>
        </p:nvSpPr>
        <p:spPr>
          <a:xfrm>
            <a:off x="990599" y="6425604"/>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44" name="AutoShape 29">
            <a:extLst>
              <a:ext uri="{FF2B5EF4-FFF2-40B4-BE49-F238E27FC236}">
                <a16:creationId xmlns:a16="http://schemas.microsoft.com/office/drawing/2014/main" id="{D1362773-7E3A-9474-38AE-EEFFB4CB79F6}"/>
              </a:ext>
            </a:extLst>
          </p:cNvPr>
          <p:cNvSpPr/>
          <p:nvPr/>
        </p:nvSpPr>
        <p:spPr>
          <a:xfrm>
            <a:off x="990599" y="3009900"/>
            <a:ext cx="7467601"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2" name="TextBox 2">
            <a:extLst>
              <a:ext uri="{FF2B5EF4-FFF2-40B4-BE49-F238E27FC236}">
                <a16:creationId xmlns:a16="http://schemas.microsoft.com/office/drawing/2014/main" id="{E6C67FA2-235D-3290-9C80-FB37EAEBE490}"/>
              </a:ext>
            </a:extLst>
          </p:cNvPr>
          <p:cNvSpPr txBox="1"/>
          <p:nvPr/>
        </p:nvSpPr>
        <p:spPr>
          <a:xfrm>
            <a:off x="943429" y="606504"/>
            <a:ext cx="13839371" cy="1107996"/>
          </a:xfrm>
          <a:prstGeom prst="rect">
            <a:avLst/>
          </a:prstGeom>
        </p:spPr>
        <p:txBody>
          <a:bodyPr wrap="square" lIns="0" tIns="0" rIns="0" bIns="0" rtlCol="0" anchor="t">
            <a:spAutoFit/>
          </a:bodyPr>
          <a:lstStyle/>
          <a:p>
            <a:pPr marL="0" lvl="0" indent="0" algn="l">
              <a:spcBef>
                <a:spcPct val="0"/>
              </a:spcBef>
            </a:pPr>
            <a:r>
              <a:rPr lang="en-US" sz="7200" spc="-500" dirty="0">
                <a:solidFill>
                  <a:srgbClr val="F37021"/>
                </a:solidFill>
                <a:latin typeface="Poppins"/>
              </a:rPr>
              <a:t>REX Uranium-Vanadium Project</a:t>
            </a:r>
          </a:p>
        </p:txBody>
      </p:sp>
      <p:sp>
        <p:nvSpPr>
          <p:cNvPr id="6" name="TextBox 13">
            <a:extLst>
              <a:ext uri="{FF2B5EF4-FFF2-40B4-BE49-F238E27FC236}">
                <a16:creationId xmlns:a16="http://schemas.microsoft.com/office/drawing/2014/main" id="{B29F6916-CD14-D316-9DE3-022BF41F3572}"/>
              </a:ext>
            </a:extLst>
          </p:cNvPr>
          <p:cNvSpPr txBox="1"/>
          <p:nvPr/>
        </p:nvSpPr>
        <p:spPr>
          <a:xfrm>
            <a:off x="990599" y="2132551"/>
            <a:ext cx="7952009" cy="553998"/>
          </a:xfrm>
          <a:prstGeom prst="rect">
            <a:avLst/>
          </a:prstGeom>
        </p:spPr>
        <p:txBody>
          <a:bodyPr wrap="square" lIns="0" tIns="0" rIns="0" bIns="0" rtlCol="0" anchor="t">
            <a:spAutoFit/>
          </a:bodyPr>
          <a:lstStyle/>
          <a:p>
            <a:pPr algn="l"/>
            <a:r>
              <a:rPr lang="pt-BR" sz="3600" spc="-56" dirty="0">
                <a:latin typeface="Poppins"/>
              </a:rPr>
              <a:t>Overview</a:t>
            </a:r>
          </a:p>
        </p:txBody>
      </p:sp>
      <p:sp>
        <p:nvSpPr>
          <p:cNvPr id="29" name="TextBox 13">
            <a:extLst>
              <a:ext uri="{FF2B5EF4-FFF2-40B4-BE49-F238E27FC236}">
                <a16:creationId xmlns:a16="http://schemas.microsoft.com/office/drawing/2014/main" id="{93A915FD-9FD4-FEB4-ECAC-25E02D66FE20}"/>
              </a:ext>
            </a:extLst>
          </p:cNvPr>
          <p:cNvSpPr txBox="1"/>
          <p:nvPr/>
        </p:nvSpPr>
        <p:spPr>
          <a:xfrm>
            <a:off x="990600" y="9348221"/>
            <a:ext cx="9906000" cy="153888"/>
          </a:xfrm>
          <a:prstGeom prst="rect">
            <a:avLst/>
          </a:prstGeom>
        </p:spPr>
        <p:txBody>
          <a:bodyPr wrap="square" lIns="0" tIns="0" rIns="0" bIns="0" rtlCol="0" anchor="t">
            <a:spAutoFit/>
          </a:bodyPr>
          <a:lstStyle/>
          <a:p>
            <a:pPr algn="l"/>
            <a:r>
              <a:rPr lang="en-GB" sz="1000" dirty="0">
                <a:latin typeface="Poppins Light" panose="00000400000000000000" pitchFamily="50" charset="0"/>
                <a:cs typeface="Poppins Light" panose="00000400000000000000" pitchFamily="50" charset="0"/>
              </a:rPr>
              <a:t>1 – Hiram B Wood (1969) Geology and Exploitation of Uranium Deposits in the Lisbon Valley Area, Utah in Ore Deposits of United States 1933 – 1967, Vol-1.</a:t>
            </a:r>
          </a:p>
        </p:txBody>
      </p:sp>
      <p:grpSp>
        <p:nvGrpSpPr>
          <p:cNvPr id="17" name="Group 16">
            <a:extLst>
              <a:ext uri="{FF2B5EF4-FFF2-40B4-BE49-F238E27FC236}">
                <a16:creationId xmlns:a16="http://schemas.microsoft.com/office/drawing/2014/main" id="{5653288A-BF8B-98FE-2FAC-1904EE34AD47}"/>
              </a:ext>
            </a:extLst>
          </p:cNvPr>
          <p:cNvGrpSpPr/>
          <p:nvPr/>
        </p:nvGrpSpPr>
        <p:grpSpPr>
          <a:xfrm>
            <a:off x="990598" y="3244215"/>
            <a:ext cx="7543801" cy="1384995"/>
            <a:chOff x="990599" y="3126990"/>
            <a:chExt cx="7151146" cy="1384995"/>
          </a:xfrm>
        </p:grpSpPr>
        <p:sp>
          <p:nvSpPr>
            <p:cNvPr id="9" name="Freeform: Shape 8">
              <a:extLst>
                <a:ext uri="{FF2B5EF4-FFF2-40B4-BE49-F238E27FC236}">
                  <a16:creationId xmlns:a16="http://schemas.microsoft.com/office/drawing/2014/main" id="{7E718D52-D540-E9F1-4CCE-B9068D01AB64}"/>
                </a:ext>
              </a:extLst>
            </p:cNvPr>
            <p:cNvSpPr/>
            <p:nvPr/>
          </p:nvSpPr>
          <p:spPr>
            <a:xfrm rot="10800000">
              <a:off x="990599" y="3197475"/>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13">
              <a:extLst>
                <a:ext uri="{FF2B5EF4-FFF2-40B4-BE49-F238E27FC236}">
                  <a16:creationId xmlns:a16="http://schemas.microsoft.com/office/drawing/2014/main" id="{BED1F0CE-01B8-D56F-8C85-37BC7B6B7213}"/>
                </a:ext>
              </a:extLst>
            </p:cNvPr>
            <p:cNvSpPr txBox="1"/>
            <p:nvPr/>
          </p:nvSpPr>
          <p:spPr>
            <a:xfrm>
              <a:off x="1447801" y="3126990"/>
              <a:ext cx="6693944" cy="1384995"/>
            </a:xfrm>
            <a:prstGeom prst="rect">
              <a:avLst/>
            </a:prstGeom>
          </p:spPr>
          <p:txBody>
            <a:bodyPr wrap="square" lIns="0" tIns="0" rIns="0" bIns="0" rtlCol="0" anchor="t">
              <a:spAutoFit/>
            </a:bodyPr>
            <a:lstStyle/>
            <a:p>
              <a:r>
                <a:rPr lang="en-GB" dirty="0">
                  <a:latin typeface="Poppins"/>
                </a:rPr>
                <a:t>60% owned by Moab and contains many historic uranium mines including Blackfoot/Rattlesnake, Wedge, Merry Widow, Sunbeam and Vanadium King that have not been subject to exploration since the 1970’s other than sampling by Moab</a:t>
              </a:r>
            </a:p>
          </p:txBody>
        </p:sp>
      </p:grpSp>
      <p:grpSp>
        <p:nvGrpSpPr>
          <p:cNvPr id="16" name="Group 15">
            <a:extLst>
              <a:ext uri="{FF2B5EF4-FFF2-40B4-BE49-F238E27FC236}">
                <a16:creationId xmlns:a16="http://schemas.microsoft.com/office/drawing/2014/main" id="{F918D5FD-4674-3541-209F-C30683EA9C85}"/>
              </a:ext>
            </a:extLst>
          </p:cNvPr>
          <p:cNvGrpSpPr/>
          <p:nvPr/>
        </p:nvGrpSpPr>
        <p:grpSpPr>
          <a:xfrm>
            <a:off x="990599" y="4840805"/>
            <a:ext cx="7952009" cy="553998"/>
            <a:chOff x="990599" y="4634861"/>
            <a:chExt cx="7151145" cy="553998"/>
          </a:xfrm>
        </p:grpSpPr>
        <p:sp>
          <p:nvSpPr>
            <p:cNvPr id="21" name="Freeform: Shape 20">
              <a:extLst>
                <a:ext uri="{FF2B5EF4-FFF2-40B4-BE49-F238E27FC236}">
                  <a16:creationId xmlns:a16="http://schemas.microsoft.com/office/drawing/2014/main" id="{AD21B496-ADCD-5A8D-DBDC-643F51637EBB}"/>
                </a:ext>
              </a:extLst>
            </p:cNvPr>
            <p:cNvSpPr/>
            <p:nvPr/>
          </p:nvSpPr>
          <p:spPr>
            <a:xfrm rot="10800000">
              <a:off x="990599" y="4644788"/>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3">
              <a:extLst>
                <a:ext uri="{FF2B5EF4-FFF2-40B4-BE49-F238E27FC236}">
                  <a16:creationId xmlns:a16="http://schemas.microsoft.com/office/drawing/2014/main" id="{FB54C004-D3AC-39C8-A75A-7C028E59F8C2}"/>
                </a:ext>
              </a:extLst>
            </p:cNvPr>
            <p:cNvSpPr txBox="1"/>
            <p:nvPr/>
          </p:nvSpPr>
          <p:spPr>
            <a:xfrm>
              <a:off x="1447799" y="4634861"/>
              <a:ext cx="6693945" cy="553998"/>
            </a:xfrm>
            <a:prstGeom prst="rect">
              <a:avLst/>
            </a:prstGeom>
          </p:spPr>
          <p:txBody>
            <a:bodyPr wrap="square" lIns="0" tIns="0" rIns="0" bIns="0" rtlCol="0" anchor="t">
              <a:spAutoFit/>
            </a:bodyPr>
            <a:lstStyle/>
            <a:p>
              <a:pPr algn="l"/>
              <a:r>
                <a:rPr lang="en-GB" dirty="0">
                  <a:latin typeface="Poppins"/>
                </a:rPr>
                <a:t>256 contiguous BLM mining claims (~5,000 acres which is 20km</a:t>
              </a:r>
              <a:r>
                <a:rPr lang="en-GB" baseline="30000" dirty="0">
                  <a:latin typeface="Poppins"/>
                </a:rPr>
                <a:t>2</a:t>
              </a:r>
              <a:r>
                <a:rPr lang="en-GB" dirty="0">
                  <a:latin typeface="Poppins"/>
                </a:rPr>
                <a:t>) </a:t>
              </a:r>
            </a:p>
          </p:txBody>
        </p:sp>
      </p:grpSp>
      <p:grpSp>
        <p:nvGrpSpPr>
          <p:cNvPr id="12" name="Group 11">
            <a:extLst>
              <a:ext uri="{FF2B5EF4-FFF2-40B4-BE49-F238E27FC236}">
                <a16:creationId xmlns:a16="http://schemas.microsoft.com/office/drawing/2014/main" id="{7F01E43C-65BC-67F6-CE66-42A55A8ADB3A}"/>
              </a:ext>
            </a:extLst>
          </p:cNvPr>
          <p:cNvGrpSpPr/>
          <p:nvPr/>
        </p:nvGrpSpPr>
        <p:grpSpPr>
          <a:xfrm>
            <a:off x="990598" y="6743700"/>
            <a:ext cx="7467601" cy="830997"/>
            <a:chOff x="990599" y="6834186"/>
            <a:chExt cx="7151146" cy="830997"/>
          </a:xfrm>
        </p:grpSpPr>
        <p:sp>
          <p:nvSpPr>
            <p:cNvPr id="24" name="Freeform: Shape 23">
              <a:extLst>
                <a:ext uri="{FF2B5EF4-FFF2-40B4-BE49-F238E27FC236}">
                  <a16:creationId xmlns:a16="http://schemas.microsoft.com/office/drawing/2014/main" id="{831F3597-A638-AA11-12FC-3F1F9658FBF7}"/>
                </a:ext>
              </a:extLst>
            </p:cNvPr>
            <p:cNvSpPr/>
            <p:nvPr/>
          </p:nvSpPr>
          <p:spPr>
            <a:xfrm rot="10800000">
              <a:off x="990599" y="6910386"/>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13">
              <a:extLst>
                <a:ext uri="{FF2B5EF4-FFF2-40B4-BE49-F238E27FC236}">
                  <a16:creationId xmlns:a16="http://schemas.microsoft.com/office/drawing/2014/main" id="{711CDC64-F074-62EC-EFDE-69F445B68D7B}"/>
                </a:ext>
              </a:extLst>
            </p:cNvPr>
            <p:cNvSpPr txBox="1"/>
            <p:nvPr/>
          </p:nvSpPr>
          <p:spPr>
            <a:xfrm>
              <a:off x="1447800" y="6834186"/>
              <a:ext cx="6693945" cy="830997"/>
            </a:xfrm>
            <a:prstGeom prst="rect">
              <a:avLst/>
            </a:prstGeom>
          </p:spPr>
          <p:txBody>
            <a:bodyPr wrap="square" lIns="0" tIns="0" rIns="0" bIns="0" rtlCol="0" anchor="t">
              <a:spAutoFit/>
            </a:bodyPr>
            <a:lstStyle/>
            <a:p>
              <a:pPr algn="l"/>
              <a:r>
                <a:rPr lang="en-GB" dirty="0">
                  <a:latin typeface="Poppins"/>
                </a:rPr>
                <a:t>The region is famous for the nearby Mi Vida uranium mine discovered in 1952 by Charlie Steen – The Mt Vida district produced 22,000 tonnes of U</a:t>
              </a:r>
              <a:r>
                <a:rPr lang="en-GB" baseline="-25000" dirty="0">
                  <a:latin typeface="Poppins"/>
                </a:rPr>
                <a:t>3</a:t>
              </a:r>
              <a:r>
                <a:rPr lang="en-GB" dirty="0">
                  <a:latin typeface="Poppins"/>
                </a:rPr>
                <a:t>0</a:t>
              </a:r>
              <a:r>
                <a:rPr lang="en-GB" baseline="-25000" dirty="0">
                  <a:latin typeface="Poppins"/>
                </a:rPr>
                <a:t>8</a:t>
              </a:r>
              <a:r>
                <a:rPr lang="en-GB" dirty="0">
                  <a:latin typeface="Poppins"/>
                </a:rPr>
                <a:t> to 1965</a:t>
              </a:r>
              <a:r>
                <a:rPr lang="en-GB" baseline="30000" dirty="0">
                  <a:latin typeface="Poppins"/>
                </a:rPr>
                <a:t>1</a:t>
              </a:r>
              <a:endParaRPr lang="en-GB" dirty="0">
                <a:latin typeface="Poppins"/>
              </a:endParaRPr>
            </a:p>
          </p:txBody>
        </p:sp>
      </p:grpSp>
      <p:grpSp>
        <p:nvGrpSpPr>
          <p:cNvPr id="11" name="Group 10">
            <a:extLst>
              <a:ext uri="{FF2B5EF4-FFF2-40B4-BE49-F238E27FC236}">
                <a16:creationId xmlns:a16="http://schemas.microsoft.com/office/drawing/2014/main" id="{E65EE70E-DFA0-B25B-53EA-B980BBCE3F4A}"/>
              </a:ext>
            </a:extLst>
          </p:cNvPr>
          <p:cNvGrpSpPr/>
          <p:nvPr/>
        </p:nvGrpSpPr>
        <p:grpSpPr>
          <a:xfrm>
            <a:off x="990599" y="7987784"/>
            <a:ext cx="7239001" cy="830997"/>
            <a:chOff x="990599" y="8088653"/>
            <a:chExt cx="6846343" cy="830997"/>
          </a:xfrm>
        </p:grpSpPr>
        <p:sp>
          <p:nvSpPr>
            <p:cNvPr id="27" name="Freeform: Shape 26">
              <a:extLst>
                <a:ext uri="{FF2B5EF4-FFF2-40B4-BE49-F238E27FC236}">
                  <a16:creationId xmlns:a16="http://schemas.microsoft.com/office/drawing/2014/main" id="{3E0A9001-2022-9C03-B15C-D62947804477}"/>
                </a:ext>
              </a:extLst>
            </p:cNvPr>
            <p:cNvSpPr/>
            <p:nvPr/>
          </p:nvSpPr>
          <p:spPr>
            <a:xfrm rot="10800000">
              <a:off x="990599" y="8139969"/>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13">
              <a:extLst>
                <a:ext uri="{FF2B5EF4-FFF2-40B4-BE49-F238E27FC236}">
                  <a16:creationId xmlns:a16="http://schemas.microsoft.com/office/drawing/2014/main" id="{3E1BA8C9-B976-3D3A-58B6-844919CD9A9C}"/>
                </a:ext>
              </a:extLst>
            </p:cNvPr>
            <p:cNvSpPr txBox="1"/>
            <p:nvPr/>
          </p:nvSpPr>
          <p:spPr>
            <a:xfrm>
              <a:off x="1447799" y="8088653"/>
              <a:ext cx="6389143" cy="830997"/>
            </a:xfrm>
            <a:prstGeom prst="rect">
              <a:avLst/>
            </a:prstGeom>
          </p:spPr>
          <p:txBody>
            <a:bodyPr wrap="square" lIns="0" tIns="0" rIns="0" bIns="0" rtlCol="0" anchor="t">
              <a:spAutoFit/>
            </a:bodyPr>
            <a:lstStyle/>
            <a:p>
              <a:pPr algn="l"/>
              <a:r>
                <a:rPr lang="en-GB" dirty="0">
                  <a:latin typeface="Poppins"/>
                </a:rPr>
                <a:t>Within trucking distance of the White Mesa Mill, the only operating conventional uranium mill in the US that has 90% spare capacity available to toll treat mined ore</a:t>
              </a:r>
            </a:p>
          </p:txBody>
        </p:sp>
      </p:grpSp>
      <p:grpSp>
        <p:nvGrpSpPr>
          <p:cNvPr id="13" name="Group 12">
            <a:extLst>
              <a:ext uri="{FF2B5EF4-FFF2-40B4-BE49-F238E27FC236}">
                <a16:creationId xmlns:a16="http://schemas.microsoft.com/office/drawing/2014/main" id="{14BF2CF0-63BD-8FA4-2164-EC376313BAD1}"/>
              </a:ext>
            </a:extLst>
          </p:cNvPr>
          <p:cNvGrpSpPr/>
          <p:nvPr/>
        </p:nvGrpSpPr>
        <p:grpSpPr>
          <a:xfrm>
            <a:off x="990599" y="5822804"/>
            <a:ext cx="6998745" cy="276999"/>
            <a:chOff x="990599" y="5848856"/>
            <a:chExt cx="6998745" cy="276999"/>
          </a:xfrm>
        </p:grpSpPr>
        <p:sp>
          <p:nvSpPr>
            <p:cNvPr id="22" name="TextBox 13">
              <a:extLst>
                <a:ext uri="{FF2B5EF4-FFF2-40B4-BE49-F238E27FC236}">
                  <a16:creationId xmlns:a16="http://schemas.microsoft.com/office/drawing/2014/main" id="{E4D2299F-1213-2B8E-4752-D616432E2357}"/>
                </a:ext>
              </a:extLst>
            </p:cNvPr>
            <p:cNvSpPr txBox="1"/>
            <p:nvPr/>
          </p:nvSpPr>
          <p:spPr>
            <a:xfrm>
              <a:off x="1447800" y="5848856"/>
              <a:ext cx="6541544" cy="276999"/>
            </a:xfrm>
            <a:prstGeom prst="rect">
              <a:avLst/>
            </a:prstGeom>
          </p:spPr>
          <p:txBody>
            <a:bodyPr wrap="square" lIns="0" tIns="0" rIns="0" bIns="0" rtlCol="0" anchor="t">
              <a:spAutoFit/>
            </a:bodyPr>
            <a:lstStyle/>
            <a:p>
              <a:pPr algn="l"/>
              <a:r>
                <a:rPr lang="en-GB" dirty="0">
                  <a:latin typeface="Poppins"/>
                </a:rPr>
                <a:t>Located ~130 km east of the town of Moab</a:t>
              </a:r>
            </a:p>
          </p:txBody>
        </p:sp>
        <p:sp>
          <p:nvSpPr>
            <p:cNvPr id="38" name="Freeform: Shape 37">
              <a:extLst>
                <a:ext uri="{FF2B5EF4-FFF2-40B4-BE49-F238E27FC236}">
                  <a16:creationId xmlns:a16="http://schemas.microsoft.com/office/drawing/2014/main" id="{BC616B90-C363-DB49-C1C6-851C826CF8AA}"/>
                </a:ext>
              </a:extLst>
            </p:cNvPr>
            <p:cNvSpPr/>
            <p:nvPr/>
          </p:nvSpPr>
          <p:spPr>
            <a:xfrm rot="10800000">
              <a:off x="990599" y="5867384"/>
              <a:ext cx="152400" cy="21656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Google Shape;468;p16">
            <a:extLst>
              <a:ext uri="{FF2B5EF4-FFF2-40B4-BE49-F238E27FC236}">
                <a16:creationId xmlns:a16="http://schemas.microsoft.com/office/drawing/2014/main" id="{655E2422-E39B-A354-1A9E-C00444091346}"/>
              </a:ext>
            </a:extLst>
          </p:cNvPr>
          <p:cNvPicPr preferRelativeResize="0"/>
          <p:nvPr/>
        </p:nvPicPr>
        <p:blipFill rotWithShape="1">
          <a:blip r:embed="rId2">
            <a:alphaModFix/>
          </a:blip>
          <a:srcRect/>
          <a:stretch/>
        </p:blipFill>
        <p:spPr>
          <a:xfrm>
            <a:off x="9865369" y="2095501"/>
            <a:ext cx="7432032" cy="6741298"/>
          </a:xfrm>
          <a:prstGeom prst="rect">
            <a:avLst/>
          </a:prstGeom>
          <a:noFill/>
          <a:ln>
            <a:noFill/>
          </a:ln>
        </p:spPr>
      </p:pic>
      <p:pic>
        <p:nvPicPr>
          <p:cNvPr id="5" name="Picture 4" descr="A logo for a company&#10;&#10;Description automatically generated">
            <a:extLst>
              <a:ext uri="{FF2B5EF4-FFF2-40B4-BE49-F238E27FC236}">
                <a16:creationId xmlns:a16="http://schemas.microsoft.com/office/drawing/2014/main" id="{D5E29B71-BE4E-E561-E10F-6B5CD7CC8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3530" y="509783"/>
            <a:ext cx="2605089" cy="1166118"/>
          </a:xfrm>
          <a:prstGeom prst="rect">
            <a:avLst/>
          </a:prstGeom>
        </p:spPr>
      </p:pic>
      <p:sp>
        <p:nvSpPr>
          <p:cNvPr id="3" name="TextBox 13">
            <a:extLst>
              <a:ext uri="{FF2B5EF4-FFF2-40B4-BE49-F238E27FC236}">
                <a16:creationId xmlns:a16="http://schemas.microsoft.com/office/drawing/2014/main" id="{D765F6F4-8F4A-F1BC-DF12-16D8AA7B01D4}"/>
              </a:ext>
            </a:extLst>
          </p:cNvPr>
          <p:cNvSpPr txBox="1"/>
          <p:nvPr/>
        </p:nvSpPr>
        <p:spPr>
          <a:xfrm>
            <a:off x="9865369" y="8933258"/>
            <a:ext cx="7432031" cy="246221"/>
          </a:xfrm>
          <a:prstGeom prst="rect">
            <a:avLst/>
          </a:prstGeom>
        </p:spPr>
        <p:txBody>
          <a:bodyPr wrap="square" lIns="0" tIns="0" rIns="0" bIns="0" rtlCol="0" anchor="t">
            <a:spAutoFit/>
          </a:bodyPr>
          <a:lstStyle/>
          <a:p>
            <a:r>
              <a:rPr lang="en-GB" sz="1600" dirty="0">
                <a:latin typeface="Poppins Light" panose="00000400000000000000" pitchFamily="50" charset="0"/>
                <a:cs typeface="Poppins Light" panose="00000400000000000000" pitchFamily="50" charset="0"/>
              </a:rPr>
              <a:t>Figure 6 – Location  Rex Uranium-Vanadium Project</a:t>
            </a:r>
          </a:p>
        </p:txBody>
      </p:sp>
      <p:sp>
        <p:nvSpPr>
          <p:cNvPr id="7" name="TextBox 6">
            <a:extLst>
              <a:ext uri="{FF2B5EF4-FFF2-40B4-BE49-F238E27FC236}">
                <a16:creationId xmlns:a16="http://schemas.microsoft.com/office/drawing/2014/main" id="{F5BF3554-1338-D4D9-3A67-61E88B40E920}"/>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18</a:t>
            </a:fld>
            <a:endParaRPr lang="en-AU" sz="1600" dirty="0"/>
          </a:p>
        </p:txBody>
      </p:sp>
    </p:spTree>
    <p:extLst>
      <p:ext uri="{BB962C8B-B14F-4D97-AF65-F5344CB8AC3E}">
        <p14:creationId xmlns:p14="http://schemas.microsoft.com/office/powerpoint/2010/main" val="2939125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4000">
              <a:srgbClr val="F47720"/>
            </a:gs>
            <a:gs pos="67000">
              <a:srgbClr val="F8931D"/>
            </a:gs>
            <a:gs pos="0">
              <a:srgbClr val="F37021"/>
            </a:gs>
            <a:gs pos="98000">
              <a:srgbClr val="FCAE1A"/>
            </a:gs>
          </a:gsLst>
          <a:path path="circle">
            <a:fillToRect l="100000" t="100000"/>
          </a:path>
        </a:gra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7DCFB96-39D8-646C-BD17-0240B54BC917}"/>
              </a:ext>
            </a:extLst>
          </p:cNvPr>
          <p:cNvSpPr/>
          <p:nvPr/>
        </p:nvSpPr>
        <p:spPr>
          <a:xfrm>
            <a:off x="8458200" y="1866901"/>
            <a:ext cx="9829800" cy="7022370"/>
          </a:xfrm>
          <a:custGeom>
            <a:avLst/>
            <a:gdLst>
              <a:gd name="connsiteX0" fmla="*/ 7830378 w 9829800"/>
              <a:gd name="connsiteY0" fmla="*/ 0 h 7022370"/>
              <a:gd name="connsiteX1" fmla="*/ 9609150 w 9829800"/>
              <a:gd name="connsiteY1" fmla="*/ 201493 h 7022370"/>
              <a:gd name="connsiteX2" fmla="*/ 9829800 w 9829800"/>
              <a:gd name="connsiteY2" fmla="*/ 258929 h 7022370"/>
              <a:gd name="connsiteX3" fmla="*/ 9829800 w 9829800"/>
              <a:gd name="connsiteY3" fmla="*/ 1376813 h 7022370"/>
              <a:gd name="connsiteX4" fmla="*/ 9529676 w 9829800"/>
              <a:gd name="connsiteY4" fmla="*/ 1289661 h 7022370"/>
              <a:gd name="connsiteX5" fmla="*/ 7830376 w 9829800"/>
              <a:gd name="connsiteY5" fmla="*/ 1075804 h 7022370"/>
              <a:gd name="connsiteX6" fmla="*/ 1109224 w 9829800"/>
              <a:gd name="connsiteY6" fmla="*/ 6834173 h 7022370"/>
              <a:gd name="connsiteX7" fmla="*/ 1085286 w 9829800"/>
              <a:gd name="connsiteY7" fmla="*/ 7022370 h 7022370"/>
              <a:gd name="connsiteX8" fmla="*/ 0 w 9829800"/>
              <a:gd name="connsiteY8" fmla="*/ 7022370 h 7022370"/>
              <a:gd name="connsiteX9" fmla="*/ 44776 w 9829800"/>
              <a:gd name="connsiteY9" fmla="*/ 6670337 h 7022370"/>
              <a:gd name="connsiteX10" fmla="*/ 7830378 w 9829800"/>
              <a:gd name="connsiteY10" fmla="*/ 0 h 70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7022370">
                <a:moveTo>
                  <a:pt x="7830378" y="0"/>
                </a:moveTo>
                <a:cubicBezTo>
                  <a:pt x="8442094" y="0"/>
                  <a:pt x="9037524" y="69667"/>
                  <a:pt x="9609150" y="201493"/>
                </a:cubicBezTo>
                <a:lnTo>
                  <a:pt x="9829800" y="258929"/>
                </a:lnTo>
                <a:lnTo>
                  <a:pt x="9829800" y="1376813"/>
                </a:lnTo>
                <a:lnTo>
                  <a:pt x="9529676" y="1289661"/>
                </a:lnTo>
                <a:cubicBezTo>
                  <a:pt x="8986536" y="1150054"/>
                  <a:pt x="8417136" y="1075804"/>
                  <a:pt x="7830376" y="1075804"/>
                </a:cubicBezTo>
                <a:cubicBezTo>
                  <a:pt x="4427172" y="1075804"/>
                  <a:pt x="1607922" y="3573560"/>
                  <a:pt x="1109224" y="6834173"/>
                </a:cubicBezTo>
                <a:lnTo>
                  <a:pt x="1085286" y="7022370"/>
                </a:lnTo>
                <a:lnTo>
                  <a:pt x="0" y="7022370"/>
                </a:lnTo>
                <a:lnTo>
                  <a:pt x="44776" y="6670337"/>
                </a:lnTo>
                <a:cubicBezTo>
                  <a:pt x="622455" y="2893334"/>
                  <a:pt x="3888200" y="0"/>
                  <a:pt x="7830378" y="0"/>
                </a:cubicBezTo>
                <a:close/>
              </a:path>
            </a:pathLst>
          </a:cu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Top Corners Rounded 9">
            <a:extLst>
              <a:ext uri="{FF2B5EF4-FFF2-40B4-BE49-F238E27FC236}">
                <a16:creationId xmlns:a16="http://schemas.microsoft.com/office/drawing/2014/main" id="{CFAC1FDD-2C90-444B-748E-C82B2E1FF036}"/>
              </a:ext>
            </a:extLst>
          </p:cNvPr>
          <p:cNvSpPr/>
          <p:nvPr/>
        </p:nvSpPr>
        <p:spPr>
          <a:xfrm rot="5400000">
            <a:off x="3148841" y="2145810"/>
            <a:ext cx="1246117" cy="7543800"/>
          </a:xfrm>
          <a:prstGeom prst="round2SameRect">
            <a:avLst>
              <a:gd name="adj1" fmla="val 50000"/>
              <a:gd name="adj2" fmla="val 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oogle Shape;24;p1">
            <a:extLst>
              <a:ext uri="{FF2B5EF4-FFF2-40B4-BE49-F238E27FC236}">
                <a16:creationId xmlns:a16="http://schemas.microsoft.com/office/drawing/2014/main" id="{E3AED404-CCC7-A03B-B6B3-48206427AEFF}"/>
              </a:ext>
            </a:extLst>
          </p:cNvPr>
          <p:cNvPicPr preferRelativeResize="0">
            <a:picLocks noGrp="1"/>
          </p:cNvPicPr>
          <p:nvPr>
            <p:ph type="pic" sz="quarter" idx="10"/>
          </p:nvPr>
        </p:nvPicPr>
        <p:blipFill rotWithShape="1">
          <a:blip r:embed="rId2">
            <a:alphaModFix/>
            <a:extLst>
              <a:ext uri="{BEBA8EAE-BF5A-486C-A8C5-ECC9F3942E4B}">
                <a14:imgProps xmlns:a14="http://schemas.microsoft.com/office/drawing/2010/main">
                  <a14:imgLayer r:embed="rId3">
                    <a14:imgEffect>
                      <a14:brightnessContrast bright="10000" contrast="5000"/>
                    </a14:imgEffect>
                  </a14:imgLayer>
                </a14:imgProps>
              </a:ext>
            </a:extLst>
          </a:blip>
          <a:srcRect l="19150" r="19150"/>
          <a:stretch/>
        </p:blipFill>
        <p:spPr/>
      </p:pic>
      <p:sp>
        <p:nvSpPr>
          <p:cNvPr id="8" name="TextBox 8"/>
          <p:cNvSpPr txBox="1"/>
          <p:nvPr/>
        </p:nvSpPr>
        <p:spPr>
          <a:xfrm>
            <a:off x="999727" y="9019826"/>
            <a:ext cx="3566897" cy="308674"/>
          </a:xfrm>
          <a:prstGeom prst="rect">
            <a:avLst/>
          </a:prstGeom>
        </p:spPr>
        <p:txBody>
          <a:bodyPr lIns="0" tIns="0" rIns="0" bIns="0" rtlCol="0" anchor="t">
            <a:spAutoFit/>
          </a:bodyPr>
          <a:lstStyle/>
          <a:p>
            <a:pPr algn="l">
              <a:lnSpc>
                <a:spcPts val="2520"/>
              </a:lnSpc>
            </a:pPr>
            <a:r>
              <a:rPr lang="en-US" sz="1900" dirty="0">
                <a:solidFill>
                  <a:schemeClr val="bg1"/>
                </a:solidFill>
                <a:latin typeface="Poppins"/>
              </a:rPr>
              <a:t>INVESTOR PRESENTATION</a:t>
            </a:r>
          </a:p>
        </p:txBody>
      </p:sp>
      <p:sp>
        <p:nvSpPr>
          <p:cNvPr id="42" name="TextBox 13">
            <a:extLst>
              <a:ext uri="{FF2B5EF4-FFF2-40B4-BE49-F238E27FC236}">
                <a16:creationId xmlns:a16="http://schemas.microsoft.com/office/drawing/2014/main" id="{CE166AC9-0795-B63A-DD0B-61E2417C3C2E}"/>
              </a:ext>
            </a:extLst>
          </p:cNvPr>
          <p:cNvSpPr txBox="1"/>
          <p:nvPr/>
        </p:nvSpPr>
        <p:spPr>
          <a:xfrm>
            <a:off x="967388" y="4610100"/>
            <a:ext cx="5808436" cy="492443"/>
          </a:xfrm>
          <a:prstGeom prst="rect">
            <a:avLst/>
          </a:prstGeom>
        </p:spPr>
        <p:txBody>
          <a:bodyPr wrap="square" lIns="0" tIns="0" rIns="0" bIns="0" rtlCol="0" anchor="t">
            <a:spAutoFit/>
          </a:bodyPr>
          <a:lstStyle/>
          <a:p>
            <a:pPr algn="l"/>
            <a:r>
              <a:rPr lang="en-GB" sz="3200" spc="-56" dirty="0">
                <a:solidFill>
                  <a:schemeClr val="bg1"/>
                </a:solidFill>
                <a:latin typeface="Poppins Medium" panose="00000600000000000000" pitchFamily="50" charset="0"/>
                <a:cs typeface="Poppins Medium" panose="00000600000000000000" pitchFamily="50" charset="0"/>
              </a:rPr>
              <a:t>Malcolm Day</a:t>
            </a:r>
          </a:p>
        </p:txBody>
      </p:sp>
      <p:sp>
        <p:nvSpPr>
          <p:cNvPr id="3" name="TextBox 13">
            <a:extLst>
              <a:ext uri="{FF2B5EF4-FFF2-40B4-BE49-F238E27FC236}">
                <a16:creationId xmlns:a16="http://schemas.microsoft.com/office/drawing/2014/main" id="{29C73B3D-437B-33BD-7396-6A9498B9D2A5}"/>
              </a:ext>
            </a:extLst>
          </p:cNvPr>
          <p:cNvSpPr txBox="1"/>
          <p:nvPr/>
        </p:nvSpPr>
        <p:spPr>
          <a:xfrm>
            <a:off x="999727" y="5422340"/>
            <a:ext cx="6238121" cy="884858"/>
          </a:xfrm>
          <a:prstGeom prst="rect">
            <a:avLst/>
          </a:prstGeom>
        </p:spPr>
        <p:txBody>
          <a:bodyPr wrap="square" lIns="0" tIns="0" rIns="0" bIns="0" rtlCol="0" anchor="t">
            <a:spAutoFit/>
          </a:bodyPr>
          <a:lstStyle/>
          <a:p>
            <a:pPr algn="l">
              <a:lnSpc>
                <a:spcPct val="150000"/>
              </a:lnSpc>
            </a:pPr>
            <a:r>
              <a:rPr lang="en-GB" sz="2000" dirty="0">
                <a:solidFill>
                  <a:schemeClr val="bg1"/>
                </a:solidFill>
                <a:latin typeface="Poppins" panose="00000500000000000000" pitchFamily="50" charset="0"/>
                <a:cs typeface="Poppins" panose="00000500000000000000" pitchFamily="50" charset="0"/>
              </a:rPr>
              <a:t>mal@moabminerals.com.au</a:t>
            </a:r>
          </a:p>
          <a:p>
            <a:pPr algn="l">
              <a:lnSpc>
                <a:spcPct val="150000"/>
              </a:lnSpc>
            </a:pPr>
            <a:r>
              <a:rPr lang="en-GB" sz="2000" dirty="0">
                <a:solidFill>
                  <a:schemeClr val="bg1"/>
                </a:solidFill>
                <a:latin typeface="Poppins" panose="00000500000000000000" pitchFamily="50" charset="0"/>
                <a:cs typeface="Poppins" panose="00000500000000000000" pitchFamily="50" charset="0"/>
              </a:rPr>
              <a:t>moabminerals.com.au</a:t>
            </a:r>
          </a:p>
        </p:txBody>
      </p:sp>
      <p:sp>
        <p:nvSpPr>
          <p:cNvPr id="29" name="AutoShape 29"/>
          <p:cNvSpPr/>
          <p:nvPr/>
        </p:nvSpPr>
        <p:spPr>
          <a:xfrm>
            <a:off x="1013813" y="8889272"/>
            <a:ext cx="16230600" cy="0"/>
          </a:xfrm>
          <a:prstGeom prst="line">
            <a:avLst/>
          </a:prstGeom>
          <a:ln w="19050" cap="flat">
            <a:solidFill>
              <a:schemeClr val="bg1"/>
            </a:solidFill>
            <a:prstDash val="solid"/>
            <a:headEnd type="none" w="sm" len="sm"/>
            <a:tailEnd type="none" w="sm" len="sm"/>
          </a:ln>
        </p:spPr>
        <p:txBody>
          <a:bodyPr/>
          <a:lstStyle/>
          <a:p>
            <a:endParaRPr lang="en-US"/>
          </a:p>
        </p:txBody>
      </p:sp>
      <p:sp>
        <p:nvSpPr>
          <p:cNvPr id="6" name="Freeform 5">
            <a:extLst>
              <a:ext uri="{FF2B5EF4-FFF2-40B4-BE49-F238E27FC236}">
                <a16:creationId xmlns:a16="http://schemas.microsoft.com/office/drawing/2014/main" id="{E4B6B859-C3BA-625D-0B51-B3F8378E17AA}"/>
              </a:ext>
            </a:extLst>
          </p:cNvPr>
          <p:cNvSpPr/>
          <p:nvPr/>
        </p:nvSpPr>
        <p:spPr>
          <a:xfrm>
            <a:off x="990600" y="876300"/>
            <a:ext cx="3276600" cy="1458407"/>
          </a:xfrm>
          <a:prstGeom prst="roundRect">
            <a:avLst>
              <a:gd name="adj" fmla="val 25120"/>
            </a:avLst>
          </a:prstGeom>
          <a:solidFill>
            <a:schemeClr val="bg1"/>
          </a:solidFill>
        </p:spPr>
        <p:txBody>
          <a:bodyPr/>
          <a:lstStyle/>
          <a:p>
            <a:endParaRPr lang="en-US"/>
          </a:p>
        </p:txBody>
      </p:sp>
      <p:sp>
        <p:nvSpPr>
          <p:cNvPr id="18" name="Freeform: Shape 17">
            <a:extLst>
              <a:ext uri="{FF2B5EF4-FFF2-40B4-BE49-F238E27FC236}">
                <a16:creationId xmlns:a16="http://schemas.microsoft.com/office/drawing/2014/main" id="{514632DD-0682-BF9C-0B5B-1CC59F123FFC}"/>
              </a:ext>
            </a:extLst>
          </p:cNvPr>
          <p:cNvSpPr/>
          <p:nvPr/>
        </p:nvSpPr>
        <p:spPr>
          <a:xfrm>
            <a:off x="8458200" y="1866901"/>
            <a:ext cx="9829800" cy="7022370"/>
          </a:xfrm>
          <a:custGeom>
            <a:avLst/>
            <a:gdLst>
              <a:gd name="connsiteX0" fmla="*/ 7830378 w 9829800"/>
              <a:gd name="connsiteY0" fmla="*/ 0 h 7022370"/>
              <a:gd name="connsiteX1" fmla="*/ 9609150 w 9829800"/>
              <a:gd name="connsiteY1" fmla="*/ 201493 h 7022370"/>
              <a:gd name="connsiteX2" fmla="*/ 9829800 w 9829800"/>
              <a:gd name="connsiteY2" fmla="*/ 258929 h 7022370"/>
              <a:gd name="connsiteX3" fmla="*/ 9829800 w 9829800"/>
              <a:gd name="connsiteY3" fmla="*/ 1376813 h 7022370"/>
              <a:gd name="connsiteX4" fmla="*/ 9529676 w 9829800"/>
              <a:gd name="connsiteY4" fmla="*/ 1289661 h 7022370"/>
              <a:gd name="connsiteX5" fmla="*/ 7830376 w 9829800"/>
              <a:gd name="connsiteY5" fmla="*/ 1075804 h 7022370"/>
              <a:gd name="connsiteX6" fmla="*/ 1109224 w 9829800"/>
              <a:gd name="connsiteY6" fmla="*/ 6834173 h 7022370"/>
              <a:gd name="connsiteX7" fmla="*/ 1085286 w 9829800"/>
              <a:gd name="connsiteY7" fmla="*/ 7022370 h 7022370"/>
              <a:gd name="connsiteX8" fmla="*/ 0 w 9829800"/>
              <a:gd name="connsiteY8" fmla="*/ 7022370 h 7022370"/>
              <a:gd name="connsiteX9" fmla="*/ 44776 w 9829800"/>
              <a:gd name="connsiteY9" fmla="*/ 6670337 h 7022370"/>
              <a:gd name="connsiteX10" fmla="*/ 7830378 w 9829800"/>
              <a:gd name="connsiteY10" fmla="*/ 0 h 70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7022370">
                <a:moveTo>
                  <a:pt x="7830378" y="0"/>
                </a:moveTo>
                <a:cubicBezTo>
                  <a:pt x="8442096" y="0"/>
                  <a:pt x="9037524" y="69667"/>
                  <a:pt x="9609150" y="201493"/>
                </a:cubicBezTo>
                <a:lnTo>
                  <a:pt x="9829800" y="258929"/>
                </a:lnTo>
                <a:lnTo>
                  <a:pt x="9829800" y="1376813"/>
                </a:lnTo>
                <a:lnTo>
                  <a:pt x="9529676" y="1289661"/>
                </a:lnTo>
                <a:cubicBezTo>
                  <a:pt x="8986534" y="1150054"/>
                  <a:pt x="8417134" y="1075804"/>
                  <a:pt x="7830376" y="1075804"/>
                </a:cubicBezTo>
                <a:cubicBezTo>
                  <a:pt x="4427172" y="1075804"/>
                  <a:pt x="1607922" y="3573560"/>
                  <a:pt x="1109224" y="6834173"/>
                </a:cubicBezTo>
                <a:lnTo>
                  <a:pt x="1085286" y="7022370"/>
                </a:lnTo>
                <a:lnTo>
                  <a:pt x="0" y="7022370"/>
                </a:lnTo>
                <a:lnTo>
                  <a:pt x="44776" y="6670337"/>
                </a:lnTo>
                <a:cubicBezTo>
                  <a:pt x="622455" y="2893334"/>
                  <a:pt x="3888200" y="0"/>
                  <a:pt x="7830378" y="0"/>
                </a:cubicBezTo>
                <a:close/>
              </a:path>
            </a:pathLst>
          </a:custGeom>
          <a:solidFill>
            <a:srgbClr val="FCAE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Group 4">
            <a:extLst>
              <a:ext uri="{FF2B5EF4-FFF2-40B4-BE49-F238E27FC236}">
                <a16:creationId xmlns:a16="http://schemas.microsoft.com/office/drawing/2014/main" id="{B882BBAF-14EC-64F1-8C16-FCF187C83559}"/>
              </a:ext>
            </a:extLst>
          </p:cNvPr>
          <p:cNvGrpSpPr/>
          <p:nvPr/>
        </p:nvGrpSpPr>
        <p:grpSpPr>
          <a:xfrm>
            <a:off x="990600" y="2790612"/>
            <a:ext cx="2286000" cy="753982"/>
            <a:chOff x="5867400" y="5813363"/>
            <a:chExt cx="2286000" cy="753982"/>
          </a:xfrm>
        </p:grpSpPr>
        <p:sp>
          <p:nvSpPr>
            <p:cNvPr id="9" name="Rectangle: Rounded Corners 8">
              <a:extLst>
                <a:ext uri="{FF2B5EF4-FFF2-40B4-BE49-F238E27FC236}">
                  <a16:creationId xmlns:a16="http://schemas.microsoft.com/office/drawing/2014/main" id="{2F985F9A-6D70-4197-9ED7-B8A961E485AC}"/>
                </a:ext>
              </a:extLst>
            </p:cNvPr>
            <p:cNvSpPr/>
            <p:nvPr/>
          </p:nvSpPr>
          <p:spPr>
            <a:xfrm>
              <a:off x="5867400" y="5813363"/>
              <a:ext cx="2286000" cy="753982"/>
            </a:xfrm>
            <a:prstGeom prst="roundRect">
              <a:avLst>
                <a:gd name="adj" fmla="val 50000"/>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6A86E90-4A2E-6E76-8FF2-96CADF11AFA1}"/>
                </a:ext>
              </a:extLst>
            </p:cNvPr>
            <p:cNvSpPr txBox="1"/>
            <p:nvPr/>
          </p:nvSpPr>
          <p:spPr>
            <a:xfrm>
              <a:off x="5989750" y="5991880"/>
              <a:ext cx="2041300" cy="523220"/>
            </a:xfrm>
            <a:prstGeom prst="rect">
              <a:avLst/>
            </a:prstGeom>
            <a:noFill/>
          </p:spPr>
          <p:txBody>
            <a:bodyPr wrap="square">
              <a:spAutoFit/>
            </a:bodyPr>
            <a:lstStyle/>
            <a:p>
              <a:pPr algn="ctr"/>
              <a:r>
                <a:rPr lang="en-US" sz="2800" b="1" dirty="0">
                  <a:solidFill>
                    <a:schemeClr val="bg1"/>
                  </a:solidFill>
                  <a:latin typeface="Poppins" panose="00000500000000000000" pitchFamily="50" charset="0"/>
                  <a:cs typeface="Poppins" panose="00000500000000000000" pitchFamily="50" charset="0"/>
                </a:rPr>
                <a:t>ASX:MOM</a:t>
              </a:r>
            </a:p>
          </p:txBody>
        </p:sp>
      </p:grpSp>
      <p:pic>
        <p:nvPicPr>
          <p:cNvPr id="11" name="Picture 10" descr="A logo for a company&#10;&#10;Description automatically generated">
            <a:extLst>
              <a:ext uri="{FF2B5EF4-FFF2-40B4-BE49-F238E27FC236}">
                <a16:creationId xmlns:a16="http://schemas.microsoft.com/office/drawing/2014/main" id="{B284E0D6-04CF-C100-94EC-4B5C5F35B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1028700"/>
            <a:ext cx="2605089" cy="1166118"/>
          </a:xfrm>
          <a:prstGeom prst="rect">
            <a:avLst/>
          </a:prstGeom>
        </p:spPr>
      </p:pic>
      <p:sp>
        <p:nvSpPr>
          <p:cNvPr id="4" name="Rectangle: Top Corners Rounded 9">
            <a:extLst>
              <a:ext uri="{FF2B5EF4-FFF2-40B4-BE49-F238E27FC236}">
                <a16:creationId xmlns:a16="http://schemas.microsoft.com/office/drawing/2014/main" id="{E16F03C6-C0F7-69C5-6CDB-91C22C287B57}"/>
              </a:ext>
            </a:extLst>
          </p:cNvPr>
          <p:cNvSpPr/>
          <p:nvPr/>
        </p:nvSpPr>
        <p:spPr>
          <a:xfrm rot="5400000">
            <a:off x="3275973" y="4406549"/>
            <a:ext cx="991855" cy="7543800"/>
          </a:xfrm>
          <a:prstGeom prst="round2SameRect">
            <a:avLst>
              <a:gd name="adj1" fmla="val 50000"/>
              <a:gd name="adj2" fmla="val 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3">
            <a:extLst>
              <a:ext uri="{FF2B5EF4-FFF2-40B4-BE49-F238E27FC236}">
                <a16:creationId xmlns:a16="http://schemas.microsoft.com/office/drawing/2014/main" id="{32192C7F-F737-0B89-26D4-AACB86808016}"/>
              </a:ext>
            </a:extLst>
          </p:cNvPr>
          <p:cNvSpPr txBox="1"/>
          <p:nvPr/>
        </p:nvSpPr>
        <p:spPr>
          <a:xfrm>
            <a:off x="937615" y="6997969"/>
            <a:ext cx="5808436" cy="492443"/>
          </a:xfrm>
          <a:prstGeom prst="rect">
            <a:avLst/>
          </a:prstGeom>
        </p:spPr>
        <p:txBody>
          <a:bodyPr wrap="square" lIns="0" tIns="0" rIns="0" bIns="0" rtlCol="0" anchor="t">
            <a:spAutoFit/>
          </a:bodyPr>
          <a:lstStyle/>
          <a:p>
            <a:pPr algn="l"/>
            <a:r>
              <a:rPr lang="en-GB" sz="3200" spc="-56" dirty="0">
                <a:solidFill>
                  <a:schemeClr val="bg1"/>
                </a:solidFill>
                <a:latin typeface="Poppins Medium" panose="00000600000000000000" pitchFamily="50" charset="0"/>
                <a:cs typeface="Poppins Medium" panose="00000600000000000000" pitchFamily="50" charset="0"/>
              </a:rPr>
              <a:t>Jane Morgan </a:t>
            </a:r>
          </a:p>
        </p:txBody>
      </p:sp>
      <p:sp>
        <p:nvSpPr>
          <p:cNvPr id="12" name="TextBox 13">
            <a:extLst>
              <a:ext uri="{FF2B5EF4-FFF2-40B4-BE49-F238E27FC236}">
                <a16:creationId xmlns:a16="http://schemas.microsoft.com/office/drawing/2014/main" id="{55A40901-D96E-A217-3308-E80CC834794B}"/>
              </a:ext>
            </a:extLst>
          </p:cNvPr>
          <p:cNvSpPr txBox="1"/>
          <p:nvPr/>
        </p:nvSpPr>
        <p:spPr>
          <a:xfrm>
            <a:off x="1000879" y="7947612"/>
            <a:ext cx="6238121" cy="423193"/>
          </a:xfrm>
          <a:prstGeom prst="rect">
            <a:avLst/>
          </a:prstGeom>
        </p:spPr>
        <p:txBody>
          <a:bodyPr wrap="square" lIns="0" tIns="0" rIns="0" bIns="0" rtlCol="0" anchor="t">
            <a:spAutoFit/>
          </a:bodyPr>
          <a:lstStyle/>
          <a:p>
            <a:pPr algn="l">
              <a:lnSpc>
                <a:spcPct val="150000"/>
              </a:lnSpc>
            </a:pPr>
            <a:r>
              <a:rPr lang="en-GB" sz="2000" dirty="0">
                <a:solidFill>
                  <a:schemeClr val="bg1"/>
                </a:solidFill>
                <a:latin typeface="Poppins" panose="00000500000000000000" pitchFamily="50" charset="0"/>
                <a:cs typeface="Poppins" panose="00000500000000000000" pitchFamily="50" charset="0"/>
              </a:rPr>
              <a:t>jm@janemorganmanagement.com.au</a:t>
            </a:r>
          </a:p>
        </p:txBody>
      </p:sp>
      <p:sp>
        <p:nvSpPr>
          <p:cNvPr id="13" name="TextBox 13">
            <a:extLst>
              <a:ext uri="{FF2B5EF4-FFF2-40B4-BE49-F238E27FC236}">
                <a16:creationId xmlns:a16="http://schemas.microsoft.com/office/drawing/2014/main" id="{C214A21B-2052-954A-AEB8-AEAF32B24E5D}"/>
              </a:ext>
            </a:extLst>
          </p:cNvPr>
          <p:cNvSpPr txBox="1"/>
          <p:nvPr/>
        </p:nvSpPr>
        <p:spPr>
          <a:xfrm>
            <a:off x="990600" y="3731763"/>
            <a:ext cx="5808436" cy="553998"/>
          </a:xfrm>
          <a:prstGeom prst="rect">
            <a:avLst/>
          </a:prstGeom>
        </p:spPr>
        <p:txBody>
          <a:bodyPr wrap="square" lIns="0" tIns="0" rIns="0" bIns="0" rtlCol="0" anchor="t">
            <a:spAutoFit/>
          </a:bodyPr>
          <a:lstStyle/>
          <a:p>
            <a:pPr algn="l"/>
            <a:r>
              <a:rPr lang="en-GB" sz="3600" b="1" spc="-56" dirty="0">
                <a:solidFill>
                  <a:schemeClr val="bg1"/>
                </a:solidFill>
                <a:latin typeface="Poppins Medium" panose="00000600000000000000" pitchFamily="50" charset="0"/>
                <a:cs typeface="Poppins Medium" panose="00000600000000000000" pitchFamily="50" charset="0"/>
              </a:rPr>
              <a:t>Contact </a:t>
            </a:r>
          </a:p>
        </p:txBody>
      </p:sp>
      <p:sp>
        <p:nvSpPr>
          <p:cNvPr id="2" name="TextBox 31">
            <a:extLst>
              <a:ext uri="{FF2B5EF4-FFF2-40B4-BE49-F238E27FC236}">
                <a16:creationId xmlns:a16="http://schemas.microsoft.com/office/drawing/2014/main" id="{A5455D5B-7A51-F0F0-3B4A-ADAE7F1C709E}"/>
              </a:ext>
            </a:extLst>
          </p:cNvPr>
          <p:cNvSpPr txBox="1"/>
          <p:nvPr/>
        </p:nvSpPr>
        <p:spPr>
          <a:xfrm>
            <a:off x="14706600" y="9019826"/>
            <a:ext cx="2537812" cy="308674"/>
          </a:xfrm>
          <a:prstGeom prst="rect">
            <a:avLst/>
          </a:prstGeom>
        </p:spPr>
        <p:txBody>
          <a:bodyPr wrap="square" lIns="0" tIns="0" rIns="0" bIns="0" rtlCol="0" anchor="t">
            <a:spAutoFit/>
          </a:bodyPr>
          <a:lstStyle/>
          <a:p>
            <a:pPr algn="r">
              <a:lnSpc>
                <a:spcPts val="2520"/>
              </a:lnSpc>
            </a:pPr>
            <a:r>
              <a:rPr lang="en-US" sz="1900" dirty="0">
                <a:solidFill>
                  <a:schemeClr val="bg1"/>
                </a:solidFill>
                <a:latin typeface="Poppins"/>
              </a:rPr>
              <a:t>DECEMBER  2024</a:t>
            </a:r>
          </a:p>
        </p:txBody>
      </p:sp>
    </p:spTree>
    <p:extLst>
      <p:ext uri="{BB962C8B-B14F-4D97-AF65-F5344CB8AC3E}">
        <p14:creationId xmlns:p14="http://schemas.microsoft.com/office/powerpoint/2010/main" val="2078141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50A7DB45-8D75-E366-CA86-65FD52E51DAF}"/>
              </a:ext>
            </a:extLst>
          </p:cNvPr>
          <p:cNvSpPr/>
          <p:nvPr/>
        </p:nvSpPr>
        <p:spPr>
          <a:xfrm rot="16200000">
            <a:off x="7391400" y="-609600"/>
            <a:ext cx="10287000" cy="11506200"/>
          </a:xfrm>
          <a:prstGeom prst="round2SameRect">
            <a:avLst>
              <a:gd name="adj1" fmla="val 12778"/>
              <a:gd name="adj2" fmla="val 0"/>
            </a:avLst>
          </a:prstGeom>
          <a:gradFill flip="none" rotWithShape="1">
            <a:gsLst>
              <a:gs pos="34000">
                <a:srgbClr val="F47720"/>
              </a:gs>
              <a:gs pos="67000">
                <a:srgbClr val="F8931D"/>
              </a:gs>
              <a:gs pos="0">
                <a:srgbClr val="F37021"/>
              </a:gs>
              <a:gs pos="98000">
                <a:srgbClr val="FCAE1A"/>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140B9A6-F2F4-7940-BE92-B01B542F9EB9}"/>
              </a:ext>
            </a:extLst>
          </p:cNvPr>
          <p:cNvSpPr txBox="1"/>
          <p:nvPr/>
        </p:nvSpPr>
        <p:spPr>
          <a:xfrm>
            <a:off x="685800" y="3927452"/>
            <a:ext cx="4933949" cy="2488374"/>
          </a:xfrm>
          <a:prstGeom prst="rect">
            <a:avLst/>
          </a:prstGeom>
        </p:spPr>
        <p:txBody>
          <a:bodyPr wrap="square" lIns="0" tIns="0" rIns="0" bIns="0" rtlCol="0" anchor="t">
            <a:spAutoFit/>
          </a:bodyPr>
          <a:lstStyle>
            <a:defPPr>
              <a:defRPr lang="en-US"/>
            </a:defPPr>
            <a:lvl1pPr lvl="0" indent="0">
              <a:lnSpc>
                <a:spcPct val="80000"/>
              </a:lnSpc>
              <a:spcBef>
                <a:spcPct val="0"/>
              </a:spcBef>
              <a:defRPr sz="6600" spc="-500">
                <a:solidFill>
                  <a:srgbClr val="F37021"/>
                </a:solidFill>
                <a:latin typeface="Poppins"/>
              </a:defRPr>
            </a:lvl1pPr>
          </a:lstStyle>
          <a:p>
            <a:r>
              <a:rPr lang="en-US" dirty="0"/>
              <a:t>Competent Person Statement</a:t>
            </a:r>
          </a:p>
        </p:txBody>
      </p:sp>
      <p:sp>
        <p:nvSpPr>
          <p:cNvPr id="4" name="TextBox 13">
            <a:extLst>
              <a:ext uri="{FF2B5EF4-FFF2-40B4-BE49-F238E27FC236}">
                <a16:creationId xmlns:a16="http://schemas.microsoft.com/office/drawing/2014/main" id="{830EA99F-A4EC-4684-C964-079078E08A48}"/>
              </a:ext>
            </a:extLst>
          </p:cNvPr>
          <p:cNvSpPr txBox="1"/>
          <p:nvPr/>
        </p:nvSpPr>
        <p:spPr>
          <a:xfrm>
            <a:off x="7315200" y="3009900"/>
            <a:ext cx="10668000" cy="6666440"/>
          </a:xfrm>
          <a:prstGeom prst="rect">
            <a:avLst/>
          </a:prstGeom>
        </p:spPr>
        <p:txBody>
          <a:bodyPr wrap="square" lIns="0" tIns="0" rIns="0" bIns="0" rtlCol="0" anchor="t">
            <a:spAutoFit/>
          </a:bodyPr>
          <a:lstStyle/>
          <a:p>
            <a:r>
              <a:rPr lang="en-AU"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This presentation is not a prospectus nor an offer of securities for subscription or sale in any jurisdiction nor a securities recommendation. The information in this presentation is an overview and does not contain all information necessary for investment decisions. In making investment decisions, investors should rely on their own examination of Moab Minerals Limited (Company) and consult with their own legal, tax, business and/or financial advisers. The information contained in this presentation has been prepared in good faith by the Company. However, no representation or warranty, express or implied, is made as to the completeness or adequacy of any statements, estimates, opinions or other information contained in this presentation. To the maximum extent permitted by law, the Company, its directors, officers, employees and agents disclaim liability for any loss or damage which may be suffered by any person through the use of, or reliance on, anything contained in or omitted from this presentation. Certain information in this presentation refers to the intentions of the Company, but these are not intended to be forecasts, forward looking statements, or statements about future matters for the purposes of the Corporations Act 2001 (</a:t>
            </a:r>
            <a:r>
              <a:rPr lang="en-AU" sz="1800" dirty="0" err="1">
                <a:solidFill>
                  <a:schemeClr val="bg1"/>
                </a:solidFill>
                <a:effectLst/>
                <a:latin typeface="Aptos" panose="020B0004020202020204" pitchFamily="34" charset="0"/>
                <a:ea typeface="Aptos" panose="020B0004020202020204" pitchFamily="34" charset="0"/>
                <a:cs typeface="Aptos" panose="020B0004020202020204" pitchFamily="34" charset="0"/>
              </a:rPr>
              <a:t>Cth</a:t>
            </a:r>
            <a:r>
              <a:rPr lang="en-AU"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 or any other applicable law. </a:t>
            </a:r>
          </a:p>
          <a:p>
            <a:pPr algn="just">
              <a:lnSpc>
                <a:spcPct val="120000"/>
              </a:lnSpc>
            </a:pPr>
            <a:endParaRPr lang="en-GB" sz="1600" dirty="0">
              <a:solidFill>
                <a:schemeClr val="bg1"/>
              </a:solidFill>
              <a:latin typeface="Poppins"/>
            </a:endParaRPr>
          </a:p>
          <a:p>
            <a:r>
              <a:rPr lang="en-AU"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The occurrence of events in the future are subject to risks, uncertainties and other factors that may affect the Company’s actual results, performance or achievements to differ from those referred to in this presentation to occur as contemplated. The presentation contains only a synopsis of more detailed information available in relation to the matters described in this document and accordingly no reliance may be placed for any purpose whatsoever on the sufficiency or completeness of such information and to do so could potentially expose you to a significant risk of losing any of the property invested by you or incurring by you of additional liability. Recipients of this presentation should conduct their own investigation, evaluation and analysis of the business, data and property described in this presentation. In particular, any estimates or projections or opinions contained herein necessarily involve significant elements of subjective judgment, analysis and assumptions and you should satisfy yourself in relation to such matters.</a:t>
            </a:r>
          </a:p>
        </p:txBody>
      </p:sp>
      <p:sp>
        <p:nvSpPr>
          <p:cNvPr id="6" name="TextBox 13">
            <a:extLst>
              <a:ext uri="{FF2B5EF4-FFF2-40B4-BE49-F238E27FC236}">
                <a16:creationId xmlns:a16="http://schemas.microsoft.com/office/drawing/2014/main" id="{282EE5C7-CA9E-E702-EFA5-0F6FAC932583}"/>
              </a:ext>
            </a:extLst>
          </p:cNvPr>
          <p:cNvSpPr txBox="1"/>
          <p:nvPr/>
        </p:nvSpPr>
        <p:spPr>
          <a:xfrm>
            <a:off x="742949" y="6620827"/>
            <a:ext cx="5791200" cy="2954655"/>
          </a:xfrm>
          <a:prstGeom prst="rect">
            <a:avLst/>
          </a:prstGeom>
        </p:spPr>
        <p:txBody>
          <a:bodyPr wrap="square" lIns="0" tIns="0" rIns="0" bIns="0" rtlCol="0" anchor="t">
            <a:spAutoFit/>
          </a:bodyPr>
          <a:lstStyle>
            <a:defPPr>
              <a:defRPr lang="en-US"/>
            </a:defPPr>
            <a:lvl1pPr algn="just">
              <a:lnSpc>
                <a:spcPct val="120000"/>
              </a:lnSpc>
              <a:defRPr spc="-56">
                <a:latin typeface="Poppins"/>
              </a:defRPr>
            </a:lvl1pPr>
          </a:lstStyle>
          <a:p>
            <a:pPr algn="l"/>
            <a:r>
              <a:rPr lang="en-GB" sz="1600" spc="0" dirty="0"/>
              <a:t>The information in this presentation as it relates to exploration results and geology was compiled by Mr Geoff Balfe who is a Member of the Australasian Institute of Mining and Metallurgy and a Certified Professional. Mr Balfe is a consultant to Moab Minerals Ltd. Mr Balfe has sufficient experience which is relevant to the style of mineralisation and type of Exploration Results, Mineral Resources and Ore Reserves'. Mr Balfe consents to the inclusion in the report of the matters based on the information in the form and context in which it appears.</a:t>
            </a:r>
          </a:p>
        </p:txBody>
      </p:sp>
      <p:sp>
        <p:nvSpPr>
          <p:cNvPr id="2" name="TextBox 2">
            <a:extLst>
              <a:ext uri="{FF2B5EF4-FFF2-40B4-BE49-F238E27FC236}">
                <a16:creationId xmlns:a16="http://schemas.microsoft.com/office/drawing/2014/main" id="{E6C67FA2-235D-3290-9C80-FB37EAEBE490}"/>
              </a:ext>
            </a:extLst>
          </p:cNvPr>
          <p:cNvSpPr txBox="1"/>
          <p:nvPr/>
        </p:nvSpPr>
        <p:spPr>
          <a:xfrm>
            <a:off x="7162800" y="1125804"/>
            <a:ext cx="7743371" cy="1675843"/>
          </a:xfrm>
          <a:prstGeom prst="rect">
            <a:avLst/>
          </a:prstGeom>
        </p:spPr>
        <p:txBody>
          <a:bodyPr wrap="square" lIns="0" tIns="0" rIns="0" bIns="0" rtlCol="0" anchor="t">
            <a:spAutoFit/>
          </a:bodyPr>
          <a:lstStyle/>
          <a:p>
            <a:pPr marL="0" lvl="0" indent="0" algn="l">
              <a:lnSpc>
                <a:spcPct val="80000"/>
              </a:lnSpc>
              <a:spcBef>
                <a:spcPct val="0"/>
              </a:spcBef>
            </a:pPr>
            <a:r>
              <a:rPr lang="en-US" sz="6600" spc="-500" dirty="0">
                <a:solidFill>
                  <a:schemeClr val="bg1"/>
                </a:solidFill>
                <a:latin typeface="Poppins"/>
              </a:rPr>
              <a:t>Disclaimer &amp; Forward Looking Statements</a:t>
            </a:r>
          </a:p>
        </p:txBody>
      </p:sp>
      <p:pic>
        <p:nvPicPr>
          <p:cNvPr id="10" name="Picture 9" descr="A logo for a company&#10;&#10;Description automatically generated">
            <a:extLst>
              <a:ext uri="{FF2B5EF4-FFF2-40B4-BE49-F238E27FC236}">
                <a16:creationId xmlns:a16="http://schemas.microsoft.com/office/drawing/2014/main" id="{8B70D1E2-11B5-6BCA-C960-74C187111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723900"/>
            <a:ext cx="2605089" cy="1166118"/>
          </a:xfrm>
          <a:prstGeom prst="rect">
            <a:avLst/>
          </a:prstGeom>
        </p:spPr>
      </p:pic>
      <p:sp>
        <p:nvSpPr>
          <p:cNvPr id="5" name="TextBox 4">
            <a:extLst>
              <a:ext uri="{FF2B5EF4-FFF2-40B4-BE49-F238E27FC236}">
                <a16:creationId xmlns:a16="http://schemas.microsoft.com/office/drawing/2014/main" id="{EEB3551A-DEDA-2B8B-ACF2-3D387BD3A4B6}"/>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solidFill>
                  <a:schemeClr val="bg1"/>
                </a:solidFill>
                <a:latin typeface="Poppins"/>
              </a:rPr>
              <a:t>2</a:t>
            </a:fld>
            <a:endParaRPr lang="en-AU" sz="1600" dirty="0">
              <a:solidFill>
                <a:schemeClr val="bg1"/>
              </a:solidFill>
            </a:endParaRPr>
          </a:p>
        </p:txBody>
      </p:sp>
    </p:spTree>
    <p:extLst>
      <p:ext uri="{BB962C8B-B14F-4D97-AF65-F5344CB8AC3E}">
        <p14:creationId xmlns:p14="http://schemas.microsoft.com/office/powerpoint/2010/main" val="366129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7932713-6C77-C835-C0DE-866388AF09E4}"/>
              </a:ext>
            </a:extLst>
          </p:cNvPr>
          <p:cNvSpPr/>
          <p:nvPr/>
        </p:nvSpPr>
        <p:spPr>
          <a:xfrm>
            <a:off x="1937296" y="2914650"/>
            <a:ext cx="15372804" cy="1619250"/>
          </a:xfrm>
          <a:prstGeom prst="roundRect">
            <a:avLst>
              <a:gd name="adj" fmla="val 50000"/>
            </a:avLst>
          </a:prstGeom>
          <a:gradFill flip="none" rotWithShape="1">
            <a:gsLst>
              <a:gs pos="63000">
                <a:srgbClr val="F47720"/>
              </a:gs>
              <a:gs pos="0">
                <a:srgbClr val="F37021"/>
              </a:gs>
              <a:gs pos="98000">
                <a:srgbClr val="FCAE1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4FF091C3-4C99-4119-1FFD-D41F4DCED24F}"/>
              </a:ext>
            </a:extLst>
          </p:cNvPr>
          <p:cNvSpPr/>
          <p:nvPr/>
        </p:nvSpPr>
        <p:spPr>
          <a:xfrm>
            <a:off x="1937296" y="4591050"/>
            <a:ext cx="15372804" cy="1619250"/>
          </a:xfrm>
          <a:prstGeom prst="roundRect">
            <a:avLst>
              <a:gd name="adj" fmla="val 50000"/>
            </a:avLst>
          </a:prstGeom>
          <a:gradFill flip="none" rotWithShape="1">
            <a:gsLst>
              <a:gs pos="63000">
                <a:srgbClr val="F47720"/>
              </a:gs>
              <a:gs pos="0">
                <a:srgbClr val="F37021"/>
              </a:gs>
              <a:gs pos="98000">
                <a:srgbClr val="FCAE1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Rounded Corners 15">
            <a:extLst>
              <a:ext uri="{FF2B5EF4-FFF2-40B4-BE49-F238E27FC236}">
                <a16:creationId xmlns:a16="http://schemas.microsoft.com/office/drawing/2014/main" id="{1C069504-E905-34A3-38C3-5252071872A6}"/>
              </a:ext>
            </a:extLst>
          </p:cNvPr>
          <p:cNvSpPr/>
          <p:nvPr/>
        </p:nvSpPr>
        <p:spPr>
          <a:xfrm>
            <a:off x="1937296" y="6267450"/>
            <a:ext cx="15372804" cy="1619250"/>
          </a:xfrm>
          <a:prstGeom prst="roundRect">
            <a:avLst>
              <a:gd name="adj" fmla="val 50000"/>
            </a:avLst>
          </a:prstGeom>
          <a:gradFill flip="none" rotWithShape="1">
            <a:gsLst>
              <a:gs pos="63000">
                <a:srgbClr val="F47720"/>
              </a:gs>
              <a:gs pos="0">
                <a:srgbClr val="F37021"/>
              </a:gs>
              <a:gs pos="98000">
                <a:srgbClr val="FCAE1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Rounded Corners 16">
            <a:extLst>
              <a:ext uri="{FF2B5EF4-FFF2-40B4-BE49-F238E27FC236}">
                <a16:creationId xmlns:a16="http://schemas.microsoft.com/office/drawing/2014/main" id="{3FA4CDC7-CE05-AFB9-0482-78A553BCE086}"/>
              </a:ext>
            </a:extLst>
          </p:cNvPr>
          <p:cNvSpPr/>
          <p:nvPr/>
        </p:nvSpPr>
        <p:spPr>
          <a:xfrm>
            <a:off x="1937296" y="7943850"/>
            <a:ext cx="15372804" cy="1619250"/>
          </a:xfrm>
          <a:prstGeom prst="roundRect">
            <a:avLst>
              <a:gd name="adj" fmla="val 50000"/>
            </a:avLst>
          </a:prstGeom>
          <a:gradFill flip="none" rotWithShape="1">
            <a:gsLst>
              <a:gs pos="63000">
                <a:srgbClr val="F47720"/>
              </a:gs>
              <a:gs pos="0">
                <a:srgbClr val="F37021"/>
              </a:gs>
              <a:gs pos="98000">
                <a:srgbClr val="FCAE1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Rounded Corners 32">
            <a:extLst>
              <a:ext uri="{FF2B5EF4-FFF2-40B4-BE49-F238E27FC236}">
                <a16:creationId xmlns:a16="http://schemas.microsoft.com/office/drawing/2014/main" id="{12FB6536-BAC5-214F-0F7F-B3CA3654E16F}"/>
              </a:ext>
            </a:extLst>
          </p:cNvPr>
          <p:cNvSpPr/>
          <p:nvPr/>
        </p:nvSpPr>
        <p:spPr>
          <a:xfrm>
            <a:off x="990601" y="2914650"/>
            <a:ext cx="2547559" cy="1619250"/>
          </a:xfrm>
          <a:prstGeom prst="roundRect">
            <a:avLst>
              <a:gd name="adj" fmla="val 5000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Rounded Corners 52">
            <a:extLst>
              <a:ext uri="{FF2B5EF4-FFF2-40B4-BE49-F238E27FC236}">
                <a16:creationId xmlns:a16="http://schemas.microsoft.com/office/drawing/2014/main" id="{36EF6AF1-7A7F-B383-435D-F6353945B5DF}"/>
              </a:ext>
            </a:extLst>
          </p:cNvPr>
          <p:cNvSpPr/>
          <p:nvPr/>
        </p:nvSpPr>
        <p:spPr>
          <a:xfrm>
            <a:off x="990601" y="4591050"/>
            <a:ext cx="2547559" cy="1619250"/>
          </a:xfrm>
          <a:prstGeom prst="roundRect">
            <a:avLst>
              <a:gd name="adj" fmla="val 5000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Rectangle: Rounded Corners 53">
            <a:extLst>
              <a:ext uri="{FF2B5EF4-FFF2-40B4-BE49-F238E27FC236}">
                <a16:creationId xmlns:a16="http://schemas.microsoft.com/office/drawing/2014/main" id="{7027569B-505A-F19A-E5F8-0929060F529B}"/>
              </a:ext>
            </a:extLst>
          </p:cNvPr>
          <p:cNvSpPr/>
          <p:nvPr/>
        </p:nvSpPr>
        <p:spPr>
          <a:xfrm>
            <a:off x="990601" y="6267450"/>
            <a:ext cx="2547559" cy="1619250"/>
          </a:xfrm>
          <a:prstGeom prst="roundRect">
            <a:avLst>
              <a:gd name="adj" fmla="val 5000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Rectangle: Rounded Corners 54">
            <a:extLst>
              <a:ext uri="{FF2B5EF4-FFF2-40B4-BE49-F238E27FC236}">
                <a16:creationId xmlns:a16="http://schemas.microsoft.com/office/drawing/2014/main" id="{A949D9E2-2185-2654-0714-313B4AEDC8F3}"/>
              </a:ext>
            </a:extLst>
          </p:cNvPr>
          <p:cNvSpPr/>
          <p:nvPr/>
        </p:nvSpPr>
        <p:spPr>
          <a:xfrm>
            <a:off x="990601" y="7943850"/>
            <a:ext cx="2547559" cy="1619250"/>
          </a:xfrm>
          <a:prstGeom prst="roundRect">
            <a:avLst>
              <a:gd name="adj" fmla="val 50000"/>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2">
            <a:extLst>
              <a:ext uri="{FF2B5EF4-FFF2-40B4-BE49-F238E27FC236}">
                <a16:creationId xmlns:a16="http://schemas.microsoft.com/office/drawing/2014/main" id="{E6C67FA2-235D-3290-9C80-FB37EAEBE490}"/>
              </a:ext>
            </a:extLst>
          </p:cNvPr>
          <p:cNvSpPr txBox="1"/>
          <p:nvPr/>
        </p:nvSpPr>
        <p:spPr>
          <a:xfrm>
            <a:off x="943429" y="567907"/>
            <a:ext cx="13839371" cy="1107996"/>
          </a:xfrm>
          <a:prstGeom prst="rect">
            <a:avLst/>
          </a:prstGeom>
        </p:spPr>
        <p:txBody>
          <a:bodyPr wrap="square" lIns="0" tIns="0" rIns="0" bIns="0" rtlCol="0" anchor="t">
            <a:spAutoFit/>
          </a:bodyPr>
          <a:lstStyle/>
          <a:p>
            <a:pPr marL="0" lvl="0" indent="0" algn="l">
              <a:spcBef>
                <a:spcPct val="0"/>
              </a:spcBef>
            </a:pPr>
            <a:r>
              <a:rPr lang="en-US" sz="7200" spc="-500" dirty="0">
                <a:solidFill>
                  <a:srgbClr val="F37021"/>
                </a:solidFill>
                <a:latin typeface="Poppins"/>
              </a:rPr>
              <a:t>Investment Highlights</a:t>
            </a:r>
          </a:p>
        </p:txBody>
      </p:sp>
      <p:sp>
        <p:nvSpPr>
          <p:cNvPr id="3" name="TextBox 13">
            <a:extLst>
              <a:ext uri="{FF2B5EF4-FFF2-40B4-BE49-F238E27FC236}">
                <a16:creationId xmlns:a16="http://schemas.microsoft.com/office/drawing/2014/main" id="{ADB8BFC2-43C7-F46C-18EA-43285504A4DA}"/>
              </a:ext>
            </a:extLst>
          </p:cNvPr>
          <p:cNvSpPr txBox="1"/>
          <p:nvPr/>
        </p:nvSpPr>
        <p:spPr>
          <a:xfrm>
            <a:off x="990599" y="1969106"/>
            <a:ext cx="13487401" cy="553998"/>
          </a:xfrm>
          <a:prstGeom prst="rect">
            <a:avLst/>
          </a:prstGeom>
        </p:spPr>
        <p:txBody>
          <a:bodyPr wrap="square" lIns="0" tIns="0" rIns="0" bIns="0" rtlCol="0" anchor="t">
            <a:spAutoFit/>
          </a:bodyPr>
          <a:lstStyle/>
          <a:p>
            <a:pPr algn="l"/>
            <a:r>
              <a:rPr lang="en-GB" sz="3600" spc="-56" dirty="0">
                <a:latin typeface="Poppins"/>
              </a:rPr>
              <a:t>A Multi-Jurisdictional Asset Portfolio (Tanzania &amp; USA)</a:t>
            </a:r>
          </a:p>
        </p:txBody>
      </p:sp>
      <p:grpSp>
        <p:nvGrpSpPr>
          <p:cNvPr id="20" name="Group 19">
            <a:extLst>
              <a:ext uri="{FF2B5EF4-FFF2-40B4-BE49-F238E27FC236}">
                <a16:creationId xmlns:a16="http://schemas.microsoft.com/office/drawing/2014/main" id="{DB21F06D-BA4B-4A7C-5543-2FDD9C9E9E2E}"/>
              </a:ext>
            </a:extLst>
          </p:cNvPr>
          <p:cNvGrpSpPr/>
          <p:nvPr/>
        </p:nvGrpSpPr>
        <p:grpSpPr>
          <a:xfrm>
            <a:off x="4019251" y="3238500"/>
            <a:ext cx="12849979" cy="1026616"/>
            <a:chOff x="2819400" y="3206234"/>
            <a:chExt cx="13087649" cy="1026616"/>
          </a:xfrm>
        </p:grpSpPr>
        <p:sp>
          <p:nvSpPr>
            <p:cNvPr id="18" name="TextBox 13">
              <a:extLst>
                <a:ext uri="{FF2B5EF4-FFF2-40B4-BE49-F238E27FC236}">
                  <a16:creationId xmlns:a16="http://schemas.microsoft.com/office/drawing/2014/main" id="{C7806BBE-719E-F6E3-B910-D2DDB7BD5607}"/>
                </a:ext>
              </a:extLst>
            </p:cNvPr>
            <p:cNvSpPr txBox="1"/>
            <p:nvPr/>
          </p:nvSpPr>
          <p:spPr>
            <a:xfrm>
              <a:off x="2819400" y="3206234"/>
              <a:ext cx="9677401" cy="369332"/>
            </a:xfrm>
            <a:prstGeom prst="rect">
              <a:avLst/>
            </a:prstGeom>
          </p:spPr>
          <p:txBody>
            <a:bodyPr wrap="square" lIns="0" tIns="0" rIns="0" bIns="0" rtlCol="0" anchor="t">
              <a:spAutoFit/>
            </a:bodyPr>
            <a:lstStyle/>
            <a:p>
              <a:pPr algn="l"/>
              <a:r>
                <a:rPr lang="en-GB" sz="2400" dirty="0">
                  <a:solidFill>
                    <a:schemeClr val="bg1"/>
                  </a:solidFill>
                  <a:latin typeface="Poppins"/>
                </a:rPr>
                <a:t>Tanzania assets provide significant potential upside</a:t>
              </a:r>
            </a:p>
          </p:txBody>
        </p:sp>
        <p:sp>
          <p:nvSpPr>
            <p:cNvPr id="19" name="TextBox 13">
              <a:extLst>
                <a:ext uri="{FF2B5EF4-FFF2-40B4-BE49-F238E27FC236}">
                  <a16:creationId xmlns:a16="http://schemas.microsoft.com/office/drawing/2014/main" id="{82AE55D1-A6A0-1A60-280B-D9DDC492AE10}"/>
                </a:ext>
              </a:extLst>
            </p:cNvPr>
            <p:cNvSpPr txBox="1"/>
            <p:nvPr/>
          </p:nvSpPr>
          <p:spPr>
            <a:xfrm>
              <a:off x="2819400" y="3648075"/>
              <a:ext cx="13087649" cy="584775"/>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GB" sz="1900" dirty="0">
                  <a:solidFill>
                    <a:schemeClr val="bg1"/>
                  </a:solidFill>
                  <a:latin typeface="Poppins"/>
                </a:rPr>
                <a:t>Manyoni Project &amp; Octavo Projects (adjacent to Rosatom’s world class Nyota Uranium Deposit)</a:t>
              </a:r>
            </a:p>
            <a:p>
              <a:pPr marL="285750" indent="-285750" algn="l">
                <a:buFont typeface="Arial" panose="020B0604020202020204" pitchFamily="34" charset="0"/>
                <a:buChar char="•"/>
              </a:pPr>
              <a:r>
                <a:rPr lang="en-GB" sz="1900" dirty="0">
                  <a:solidFill>
                    <a:schemeClr val="bg1"/>
                  </a:solidFill>
                  <a:latin typeface="Poppins"/>
                </a:rPr>
                <a:t>Two stage drilling program at Manyoni has commenced – results anticipated from Nov/Dec 2024</a:t>
              </a:r>
            </a:p>
          </p:txBody>
        </p:sp>
      </p:grpSp>
      <p:grpSp>
        <p:nvGrpSpPr>
          <p:cNvPr id="21" name="Group 20">
            <a:extLst>
              <a:ext uri="{FF2B5EF4-FFF2-40B4-BE49-F238E27FC236}">
                <a16:creationId xmlns:a16="http://schemas.microsoft.com/office/drawing/2014/main" id="{ED15EE66-1D94-A3CA-48EF-EF601C9D2397}"/>
              </a:ext>
            </a:extLst>
          </p:cNvPr>
          <p:cNvGrpSpPr/>
          <p:nvPr/>
        </p:nvGrpSpPr>
        <p:grpSpPr>
          <a:xfrm>
            <a:off x="4019251" y="4909661"/>
            <a:ext cx="12849979" cy="1026616"/>
            <a:chOff x="2819400" y="3206234"/>
            <a:chExt cx="13087649" cy="1026616"/>
          </a:xfrm>
        </p:grpSpPr>
        <p:sp>
          <p:nvSpPr>
            <p:cNvPr id="22" name="TextBox 13">
              <a:extLst>
                <a:ext uri="{FF2B5EF4-FFF2-40B4-BE49-F238E27FC236}">
                  <a16:creationId xmlns:a16="http://schemas.microsoft.com/office/drawing/2014/main" id="{1A5AA2FC-928D-AE6F-68B1-D134E8D9D8A6}"/>
                </a:ext>
              </a:extLst>
            </p:cNvPr>
            <p:cNvSpPr txBox="1"/>
            <p:nvPr/>
          </p:nvSpPr>
          <p:spPr>
            <a:xfrm>
              <a:off x="2819400" y="3206234"/>
              <a:ext cx="9677401" cy="369332"/>
            </a:xfrm>
            <a:prstGeom prst="rect">
              <a:avLst/>
            </a:prstGeom>
          </p:spPr>
          <p:txBody>
            <a:bodyPr wrap="square" lIns="0" tIns="0" rIns="0" bIns="0" rtlCol="0" anchor="t">
              <a:spAutoFit/>
            </a:bodyPr>
            <a:lstStyle/>
            <a:p>
              <a:pPr algn="l"/>
              <a:r>
                <a:rPr lang="en-GB" sz="2400" dirty="0">
                  <a:solidFill>
                    <a:schemeClr val="bg1"/>
                  </a:solidFill>
                  <a:latin typeface="Poppins"/>
                </a:rPr>
                <a:t>REX Uranium Project</a:t>
              </a:r>
            </a:p>
          </p:txBody>
        </p:sp>
        <p:sp>
          <p:nvSpPr>
            <p:cNvPr id="23" name="TextBox 13">
              <a:extLst>
                <a:ext uri="{FF2B5EF4-FFF2-40B4-BE49-F238E27FC236}">
                  <a16:creationId xmlns:a16="http://schemas.microsoft.com/office/drawing/2014/main" id="{87265CFF-010D-0226-821B-166FF721A2F8}"/>
                </a:ext>
              </a:extLst>
            </p:cNvPr>
            <p:cNvSpPr txBox="1"/>
            <p:nvPr/>
          </p:nvSpPr>
          <p:spPr>
            <a:xfrm>
              <a:off x="2819400" y="3648075"/>
              <a:ext cx="13087649" cy="584775"/>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GB" sz="1900" dirty="0">
                  <a:solidFill>
                    <a:schemeClr val="bg1"/>
                  </a:solidFill>
                  <a:latin typeface="Poppins"/>
                </a:rPr>
                <a:t>Next prospective drilling program permit pending (Colorado, USA)</a:t>
              </a:r>
            </a:p>
            <a:p>
              <a:pPr marL="285750" indent="-285750" algn="l">
                <a:buFont typeface="Arial" panose="020B0604020202020204" pitchFamily="34" charset="0"/>
                <a:buChar char="•"/>
              </a:pPr>
              <a:r>
                <a:rPr lang="en-GB" sz="1900" dirty="0">
                  <a:solidFill>
                    <a:schemeClr val="bg1"/>
                  </a:solidFill>
                  <a:latin typeface="Poppins"/>
                </a:rPr>
                <a:t>Moab seeking a JV partner given focus on Manyoni</a:t>
              </a:r>
            </a:p>
          </p:txBody>
        </p:sp>
      </p:grpSp>
      <p:grpSp>
        <p:nvGrpSpPr>
          <p:cNvPr id="24" name="Group 23">
            <a:extLst>
              <a:ext uri="{FF2B5EF4-FFF2-40B4-BE49-F238E27FC236}">
                <a16:creationId xmlns:a16="http://schemas.microsoft.com/office/drawing/2014/main" id="{9C4B185B-64BA-A51A-4F70-9612ABC46B81}"/>
              </a:ext>
            </a:extLst>
          </p:cNvPr>
          <p:cNvGrpSpPr/>
          <p:nvPr/>
        </p:nvGrpSpPr>
        <p:grpSpPr>
          <a:xfrm>
            <a:off x="4019251" y="6591300"/>
            <a:ext cx="12849979" cy="1026616"/>
            <a:chOff x="2819400" y="3206234"/>
            <a:chExt cx="13087649" cy="1026616"/>
          </a:xfrm>
        </p:grpSpPr>
        <p:sp>
          <p:nvSpPr>
            <p:cNvPr id="25" name="TextBox 13">
              <a:extLst>
                <a:ext uri="{FF2B5EF4-FFF2-40B4-BE49-F238E27FC236}">
                  <a16:creationId xmlns:a16="http://schemas.microsoft.com/office/drawing/2014/main" id="{03EFCEF4-F3EA-2C7C-166C-4170AA024533}"/>
                </a:ext>
              </a:extLst>
            </p:cNvPr>
            <p:cNvSpPr txBox="1"/>
            <p:nvPr/>
          </p:nvSpPr>
          <p:spPr>
            <a:xfrm>
              <a:off x="2819400" y="3206234"/>
              <a:ext cx="9677401" cy="369332"/>
            </a:xfrm>
            <a:prstGeom prst="rect">
              <a:avLst/>
            </a:prstGeom>
          </p:spPr>
          <p:txBody>
            <a:bodyPr wrap="square" lIns="0" tIns="0" rIns="0" bIns="0" rtlCol="0" anchor="t">
              <a:spAutoFit/>
            </a:bodyPr>
            <a:lstStyle/>
            <a:p>
              <a:pPr algn="l"/>
              <a:r>
                <a:rPr lang="en-GB" sz="2400" dirty="0">
                  <a:solidFill>
                    <a:schemeClr val="bg1"/>
                  </a:solidFill>
                  <a:latin typeface="Poppins"/>
                </a:rPr>
                <a:t>Uranium prices close to 15-year highs</a:t>
              </a:r>
            </a:p>
          </p:txBody>
        </p:sp>
        <p:sp>
          <p:nvSpPr>
            <p:cNvPr id="26" name="TextBox 13">
              <a:extLst>
                <a:ext uri="{FF2B5EF4-FFF2-40B4-BE49-F238E27FC236}">
                  <a16:creationId xmlns:a16="http://schemas.microsoft.com/office/drawing/2014/main" id="{211AB8F7-2435-D9B6-1590-90FC8E259F3A}"/>
                </a:ext>
              </a:extLst>
            </p:cNvPr>
            <p:cNvSpPr txBox="1"/>
            <p:nvPr/>
          </p:nvSpPr>
          <p:spPr>
            <a:xfrm>
              <a:off x="2819400" y="3648075"/>
              <a:ext cx="13087649" cy="584775"/>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GB" sz="1900" dirty="0">
                  <a:solidFill>
                    <a:schemeClr val="bg1"/>
                  </a:solidFill>
                  <a:latin typeface="Poppins"/>
                </a:rPr>
                <a:t>Continued geopolitical uncertainty and demand for decarbonised power</a:t>
              </a:r>
            </a:p>
            <a:p>
              <a:pPr marL="285750" indent="-285750" algn="l">
                <a:buFont typeface="Arial" panose="020B0604020202020204" pitchFamily="34" charset="0"/>
                <a:buChar char="•"/>
              </a:pPr>
              <a:r>
                <a:rPr lang="en-GB" sz="1900" dirty="0">
                  <a:solidFill>
                    <a:schemeClr val="bg1"/>
                  </a:solidFill>
                  <a:latin typeface="Poppins"/>
                </a:rPr>
                <a:t>Uranium prices recently trending up (currently US$77/lb)</a:t>
              </a:r>
            </a:p>
          </p:txBody>
        </p:sp>
      </p:grpSp>
      <p:grpSp>
        <p:nvGrpSpPr>
          <p:cNvPr id="27" name="Group 26">
            <a:extLst>
              <a:ext uri="{FF2B5EF4-FFF2-40B4-BE49-F238E27FC236}">
                <a16:creationId xmlns:a16="http://schemas.microsoft.com/office/drawing/2014/main" id="{C5084666-FCB7-EA88-3121-898B4657AA70}"/>
              </a:ext>
            </a:extLst>
          </p:cNvPr>
          <p:cNvGrpSpPr/>
          <p:nvPr/>
        </p:nvGrpSpPr>
        <p:grpSpPr>
          <a:xfrm>
            <a:off x="4019251" y="8406199"/>
            <a:ext cx="12849979" cy="718840"/>
            <a:chOff x="2819400" y="3206234"/>
            <a:chExt cx="13087649" cy="718840"/>
          </a:xfrm>
        </p:grpSpPr>
        <p:sp>
          <p:nvSpPr>
            <p:cNvPr id="28" name="TextBox 13">
              <a:extLst>
                <a:ext uri="{FF2B5EF4-FFF2-40B4-BE49-F238E27FC236}">
                  <a16:creationId xmlns:a16="http://schemas.microsoft.com/office/drawing/2014/main" id="{726CB8CD-95D1-E3AD-4033-2BCE0B97F2FF}"/>
                </a:ext>
              </a:extLst>
            </p:cNvPr>
            <p:cNvSpPr txBox="1"/>
            <p:nvPr/>
          </p:nvSpPr>
          <p:spPr>
            <a:xfrm>
              <a:off x="2819400" y="3206234"/>
              <a:ext cx="9677401" cy="369332"/>
            </a:xfrm>
            <a:prstGeom prst="rect">
              <a:avLst/>
            </a:prstGeom>
          </p:spPr>
          <p:txBody>
            <a:bodyPr wrap="square" lIns="0" tIns="0" rIns="0" bIns="0" rtlCol="0" anchor="t">
              <a:spAutoFit/>
            </a:bodyPr>
            <a:lstStyle/>
            <a:p>
              <a:pPr algn="l"/>
              <a:r>
                <a:rPr lang="en-GB" sz="2400" dirty="0">
                  <a:solidFill>
                    <a:schemeClr val="bg1"/>
                  </a:solidFill>
                  <a:latin typeface="Poppins"/>
                </a:rPr>
                <a:t>Low market capitalisation compared to peers</a:t>
              </a:r>
            </a:p>
          </p:txBody>
        </p:sp>
        <p:sp>
          <p:nvSpPr>
            <p:cNvPr id="30" name="TextBox 13">
              <a:extLst>
                <a:ext uri="{FF2B5EF4-FFF2-40B4-BE49-F238E27FC236}">
                  <a16:creationId xmlns:a16="http://schemas.microsoft.com/office/drawing/2014/main" id="{28C6DE53-B27F-C288-3919-BF32A03840B4}"/>
                </a:ext>
              </a:extLst>
            </p:cNvPr>
            <p:cNvSpPr txBox="1"/>
            <p:nvPr/>
          </p:nvSpPr>
          <p:spPr>
            <a:xfrm>
              <a:off x="2819400" y="3648075"/>
              <a:ext cx="13087649" cy="276999"/>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GB" dirty="0">
                  <a:solidFill>
                    <a:schemeClr val="bg1"/>
                  </a:solidFill>
                  <a:latin typeface="Poppins"/>
                </a:rPr>
                <a:t>Providing significant leverage for shareholders</a:t>
              </a:r>
            </a:p>
          </p:txBody>
        </p:sp>
      </p:grpSp>
      <p:pic>
        <p:nvPicPr>
          <p:cNvPr id="44" name="Graphic 43">
            <a:extLst>
              <a:ext uri="{FF2B5EF4-FFF2-40B4-BE49-F238E27FC236}">
                <a16:creationId xmlns:a16="http://schemas.microsoft.com/office/drawing/2014/main" id="{AA448B6F-D95A-45CF-742F-9A1C140DA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37296" y="5073591"/>
            <a:ext cx="654169" cy="654169"/>
          </a:xfrm>
          <a:prstGeom prst="rect">
            <a:avLst/>
          </a:prstGeom>
        </p:spPr>
      </p:pic>
      <p:pic>
        <p:nvPicPr>
          <p:cNvPr id="46" name="Graphic 45">
            <a:extLst>
              <a:ext uri="{FF2B5EF4-FFF2-40B4-BE49-F238E27FC236}">
                <a16:creationId xmlns:a16="http://schemas.microsoft.com/office/drawing/2014/main" id="{76F22154-7A61-6646-2313-071C7E515C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3472" y="3389731"/>
            <a:ext cx="501817" cy="669088"/>
          </a:xfrm>
          <a:prstGeom prst="rect">
            <a:avLst/>
          </a:prstGeom>
        </p:spPr>
      </p:pic>
      <p:pic>
        <p:nvPicPr>
          <p:cNvPr id="48" name="Graphic 47">
            <a:extLst>
              <a:ext uri="{FF2B5EF4-FFF2-40B4-BE49-F238E27FC236}">
                <a16:creationId xmlns:a16="http://schemas.microsoft.com/office/drawing/2014/main" id="{96E99F24-410D-E230-EF33-F890B1B0AF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2148" y="6790647"/>
            <a:ext cx="644464" cy="572857"/>
          </a:xfrm>
          <a:prstGeom prst="rect">
            <a:avLst/>
          </a:prstGeom>
        </p:spPr>
      </p:pic>
      <p:pic>
        <p:nvPicPr>
          <p:cNvPr id="52" name="Graphic 51">
            <a:extLst>
              <a:ext uri="{FF2B5EF4-FFF2-40B4-BE49-F238E27FC236}">
                <a16:creationId xmlns:a16="http://schemas.microsoft.com/office/drawing/2014/main" id="{EDC0C1C5-927B-F4ED-6463-3543F847011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04587" y="8465641"/>
            <a:ext cx="719586" cy="575669"/>
          </a:xfrm>
          <a:prstGeom prst="rect">
            <a:avLst/>
          </a:prstGeom>
        </p:spPr>
      </p:pic>
      <p:pic>
        <p:nvPicPr>
          <p:cNvPr id="6" name="Picture 5" descr="A logo for a company&#10;&#10;Description automatically generated">
            <a:extLst>
              <a:ext uri="{FF2B5EF4-FFF2-40B4-BE49-F238E27FC236}">
                <a16:creationId xmlns:a16="http://schemas.microsoft.com/office/drawing/2014/main" id="{63E1D540-8F5D-1ABA-D058-0D1D9C4A54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963530" y="509783"/>
            <a:ext cx="2605089" cy="1166118"/>
          </a:xfrm>
          <a:prstGeom prst="rect">
            <a:avLst/>
          </a:prstGeom>
        </p:spPr>
      </p:pic>
      <p:sp>
        <p:nvSpPr>
          <p:cNvPr id="7" name="TextBox 6">
            <a:extLst>
              <a:ext uri="{FF2B5EF4-FFF2-40B4-BE49-F238E27FC236}">
                <a16:creationId xmlns:a16="http://schemas.microsoft.com/office/drawing/2014/main" id="{0A8C4262-DEA1-E6C2-3419-03C08603640A}"/>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3</a:t>
            </a:fld>
            <a:endParaRPr lang="en-AU" sz="1600" dirty="0"/>
          </a:p>
        </p:txBody>
      </p:sp>
    </p:spTree>
    <p:extLst>
      <p:ext uri="{BB962C8B-B14F-4D97-AF65-F5344CB8AC3E}">
        <p14:creationId xmlns:p14="http://schemas.microsoft.com/office/powerpoint/2010/main" val="355950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Shape 62">
            <a:extLst>
              <a:ext uri="{FF2B5EF4-FFF2-40B4-BE49-F238E27FC236}">
                <a16:creationId xmlns:a16="http://schemas.microsoft.com/office/drawing/2014/main" id="{3E227DAE-99BC-DEA4-C96A-8388C6918E94}"/>
              </a:ext>
            </a:extLst>
          </p:cNvPr>
          <p:cNvSpPr/>
          <p:nvPr/>
        </p:nvSpPr>
        <p:spPr>
          <a:xfrm rot="16200000">
            <a:off x="9029700" y="1028700"/>
            <a:ext cx="10287000" cy="8229600"/>
          </a:xfrm>
          <a:custGeom>
            <a:avLst/>
            <a:gdLst>
              <a:gd name="connsiteX0" fmla="*/ 10287000 w 10287000"/>
              <a:gd name="connsiteY0" fmla="*/ 1406208 h 8229600"/>
              <a:gd name="connsiteX1" fmla="*/ 10287000 w 10287000"/>
              <a:gd name="connsiteY1" fmla="*/ 4724400 h 8229600"/>
              <a:gd name="connsiteX2" fmla="*/ 10287000 w 10287000"/>
              <a:gd name="connsiteY2" fmla="*/ 7658100 h 8229600"/>
              <a:gd name="connsiteX3" fmla="*/ 10287000 w 10287000"/>
              <a:gd name="connsiteY3" fmla="*/ 8229600 h 8229600"/>
              <a:gd name="connsiteX4" fmla="*/ 0 w 10287000"/>
              <a:gd name="connsiteY4" fmla="*/ 8229600 h 8229600"/>
              <a:gd name="connsiteX5" fmla="*/ 0 w 10287000"/>
              <a:gd name="connsiteY5" fmla="*/ 7658100 h 8229600"/>
              <a:gd name="connsiteX6" fmla="*/ 0 w 10287000"/>
              <a:gd name="connsiteY6" fmla="*/ 4724400 h 8229600"/>
              <a:gd name="connsiteX7" fmla="*/ 0 w 10287000"/>
              <a:gd name="connsiteY7" fmla="*/ 1406208 h 8229600"/>
              <a:gd name="connsiteX8" fmla="*/ 1406208 w 10287000"/>
              <a:gd name="connsiteY8" fmla="*/ 0 h 8229600"/>
              <a:gd name="connsiteX9" fmla="*/ 8880792 w 10287000"/>
              <a:gd name="connsiteY9" fmla="*/ 0 h 8229600"/>
              <a:gd name="connsiteX10" fmla="*/ 10287000 w 10287000"/>
              <a:gd name="connsiteY10" fmla="*/ 1406208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7000" h="8229600">
                <a:moveTo>
                  <a:pt x="10287000" y="1406208"/>
                </a:moveTo>
                <a:lnTo>
                  <a:pt x="10287000" y="4724400"/>
                </a:lnTo>
                <a:lnTo>
                  <a:pt x="10287000" y="7658100"/>
                </a:lnTo>
                <a:lnTo>
                  <a:pt x="10287000" y="8229600"/>
                </a:lnTo>
                <a:lnTo>
                  <a:pt x="0" y="8229600"/>
                </a:lnTo>
                <a:lnTo>
                  <a:pt x="0" y="7658100"/>
                </a:lnTo>
                <a:lnTo>
                  <a:pt x="0" y="4724400"/>
                </a:lnTo>
                <a:lnTo>
                  <a:pt x="0" y="1406208"/>
                </a:lnTo>
                <a:cubicBezTo>
                  <a:pt x="0" y="629581"/>
                  <a:pt x="629581" y="0"/>
                  <a:pt x="1406208" y="0"/>
                </a:cubicBezTo>
                <a:lnTo>
                  <a:pt x="8880792" y="0"/>
                </a:lnTo>
                <a:cubicBezTo>
                  <a:pt x="9657419" y="0"/>
                  <a:pt x="10287000" y="629581"/>
                  <a:pt x="10287000" y="1406208"/>
                </a:cubicBezTo>
                <a:close/>
              </a:path>
            </a:pathLst>
          </a:custGeom>
          <a:gradFill flip="none" rotWithShape="1">
            <a:gsLst>
              <a:gs pos="34000">
                <a:srgbClr val="F47720"/>
              </a:gs>
              <a:gs pos="67000">
                <a:srgbClr val="F8931D"/>
              </a:gs>
              <a:gs pos="0">
                <a:srgbClr val="F37021"/>
              </a:gs>
              <a:gs pos="98000">
                <a:srgbClr val="FCAE1A"/>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2">
            <a:extLst>
              <a:ext uri="{FF2B5EF4-FFF2-40B4-BE49-F238E27FC236}">
                <a16:creationId xmlns:a16="http://schemas.microsoft.com/office/drawing/2014/main" id="{E6C67FA2-235D-3290-9C80-FB37EAEBE490}"/>
              </a:ext>
            </a:extLst>
          </p:cNvPr>
          <p:cNvSpPr txBox="1"/>
          <p:nvPr/>
        </p:nvSpPr>
        <p:spPr>
          <a:xfrm>
            <a:off x="943429" y="567907"/>
            <a:ext cx="13839371" cy="1107996"/>
          </a:xfrm>
          <a:prstGeom prst="rect">
            <a:avLst/>
          </a:prstGeom>
        </p:spPr>
        <p:txBody>
          <a:bodyPr wrap="square" lIns="0" tIns="0" rIns="0" bIns="0" rtlCol="0" anchor="t">
            <a:spAutoFit/>
          </a:bodyPr>
          <a:lstStyle/>
          <a:p>
            <a:pPr marL="0" lvl="0" indent="0" algn="l">
              <a:spcBef>
                <a:spcPct val="0"/>
              </a:spcBef>
            </a:pPr>
            <a:r>
              <a:rPr lang="en-US" sz="7200" spc="-500" dirty="0">
                <a:solidFill>
                  <a:srgbClr val="F37021"/>
                </a:solidFill>
                <a:latin typeface="Poppins"/>
              </a:rPr>
              <a:t>Corporate Snapshot</a:t>
            </a:r>
          </a:p>
        </p:txBody>
      </p:sp>
      <p:sp>
        <p:nvSpPr>
          <p:cNvPr id="3" name="TextBox 13">
            <a:extLst>
              <a:ext uri="{FF2B5EF4-FFF2-40B4-BE49-F238E27FC236}">
                <a16:creationId xmlns:a16="http://schemas.microsoft.com/office/drawing/2014/main" id="{1F227B97-F0FC-D12A-6852-16DB92803BFF}"/>
              </a:ext>
            </a:extLst>
          </p:cNvPr>
          <p:cNvSpPr txBox="1"/>
          <p:nvPr/>
        </p:nvSpPr>
        <p:spPr>
          <a:xfrm>
            <a:off x="990599" y="1969106"/>
            <a:ext cx="4724401" cy="553998"/>
          </a:xfrm>
          <a:prstGeom prst="rect">
            <a:avLst/>
          </a:prstGeom>
        </p:spPr>
        <p:txBody>
          <a:bodyPr wrap="square" lIns="0" tIns="0" rIns="0" bIns="0" rtlCol="0" anchor="t">
            <a:spAutoFit/>
          </a:bodyPr>
          <a:lstStyle/>
          <a:p>
            <a:pPr algn="l"/>
            <a:r>
              <a:rPr lang="en-GB" sz="3600" spc="-56" dirty="0">
                <a:latin typeface="Poppins"/>
              </a:rPr>
              <a:t>Board of Directors</a:t>
            </a:r>
          </a:p>
        </p:txBody>
      </p:sp>
      <p:pic>
        <p:nvPicPr>
          <p:cNvPr id="33" name="Picture Placeholder 32">
            <a:extLst>
              <a:ext uri="{FF2B5EF4-FFF2-40B4-BE49-F238E27FC236}">
                <a16:creationId xmlns:a16="http://schemas.microsoft.com/office/drawing/2014/main" id="{6F4CEED7-7CBF-B882-69B0-FC34216F8DDC}"/>
              </a:ext>
            </a:extLst>
          </p:cNvPr>
          <p:cNvPicPr>
            <a:picLocks noGrp="1" noChangeAspect="1"/>
          </p:cNvPicPr>
          <p:nvPr>
            <p:ph type="pic" sz="quarter" idx="11"/>
          </p:nvPr>
        </p:nvPicPr>
        <p:blipFill>
          <a:blip r:embed="rId3"/>
          <a:srcRect l="6" r="6"/>
          <a:stretch>
            <a:fillRect/>
          </a:stretch>
        </p:blipFill>
        <p:spPr>
          <a:xfrm>
            <a:off x="990601" y="4914900"/>
            <a:ext cx="1828800" cy="2140389"/>
          </a:xfrm>
        </p:spPr>
      </p:pic>
      <p:pic>
        <p:nvPicPr>
          <p:cNvPr id="37" name="Google Shape;116;p4">
            <a:extLst>
              <a:ext uri="{FF2B5EF4-FFF2-40B4-BE49-F238E27FC236}">
                <a16:creationId xmlns:a16="http://schemas.microsoft.com/office/drawing/2014/main" id="{9F25E81A-A5D2-6D91-EF63-3A8BACCD8BD4}"/>
              </a:ext>
            </a:extLst>
          </p:cNvPr>
          <p:cNvPicPr preferRelativeResize="0">
            <a:picLocks noGrp="1"/>
          </p:cNvPicPr>
          <p:nvPr>
            <p:ph type="pic" sz="quarter" idx="12"/>
          </p:nvPr>
        </p:nvPicPr>
        <p:blipFill rotWithShape="1">
          <a:blip r:embed="rId4">
            <a:alphaModFix/>
            <a:extLst>
              <a:ext uri="{BEBA8EAE-BF5A-486C-A8C5-ECC9F3942E4B}">
                <a14:imgProps xmlns:a14="http://schemas.microsoft.com/office/drawing/2010/main">
                  <a14:imgLayer r:embed="rId5">
                    <a14:imgEffect>
                      <a14:brightnessContrast bright="-5000"/>
                    </a14:imgEffect>
                  </a14:imgLayer>
                </a14:imgProps>
              </a:ext>
            </a:extLst>
          </a:blip>
          <a:srcRect l="7270" r="7270"/>
          <a:stretch/>
        </p:blipFill>
        <p:spPr>
          <a:xfrm>
            <a:off x="914400" y="7575111"/>
            <a:ext cx="1828800" cy="2140389"/>
          </a:xfrm>
        </p:spPr>
      </p:pic>
      <p:pic>
        <p:nvPicPr>
          <p:cNvPr id="22" name="Picture Placeholder 21">
            <a:extLst>
              <a:ext uri="{FF2B5EF4-FFF2-40B4-BE49-F238E27FC236}">
                <a16:creationId xmlns:a16="http://schemas.microsoft.com/office/drawing/2014/main" id="{4B2DBD8B-55EF-A265-8C66-3CF246625541}"/>
              </a:ext>
            </a:extLst>
          </p:cNvPr>
          <p:cNvPicPr>
            <a:picLocks noGrp="1" noChangeAspect="1"/>
          </p:cNvPicPr>
          <p:nvPr>
            <p:ph type="pic" sz="quarter" idx="10"/>
          </p:nvPr>
        </p:nvPicPr>
        <p:blipFill>
          <a:blip r:embed="rId6"/>
          <a:srcRect l="6" r="6"/>
          <a:stretch>
            <a:fillRect/>
          </a:stretch>
        </p:blipFill>
        <p:spPr>
          <a:xfrm>
            <a:off x="990601" y="2628900"/>
            <a:ext cx="1828800" cy="2140389"/>
          </a:xfrm>
        </p:spPr>
      </p:pic>
      <p:sp>
        <p:nvSpPr>
          <p:cNvPr id="43" name="TextBox 13">
            <a:extLst>
              <a:ext uri="{FF2B5EF4-FFF2-40B4-BE49-F238E27FC236}">
                <a16:creationId xmlns:a16="http://schemas.microsoft.com/office/drawing/2014/main" id="{B98CCC95-3CF8-9232-7D53-1EF5FAB2BAB3}"/>
              </a:ext>
            </a:extLst>
          </p:cNvPr>
          <p:cNvSpPr txBox="1"/>
          <p:nvPr/>
        </p:nvSpPr>
        <p:spPr>
          <a:xfrm>
            <a:off x="3333750" y="3809178"/>
            <a:ext cx="5962650" cy="646331"/>
          </a:xfrm>
          <a:prstGeom prst="rect">
            <a:avLst/>
          </a:prstGeom>
        </p:spPr>
        <p:txBody>
          <a:bodyPr wrap="square" lIns="0" tIns="0" rIns="0" bIns="0" rtlCol="0" anchor="t">
            <a:spAutoFit/>
          </a:bodyPr>
          <a:lstStyle/>
          <a:p>
            <a:pPr algn="l"/>
            <a:r>
              <a:rPr lang="en-GB" sz="1400" spc="-56" dirty="0">
                <a:latin typeface="Poppins"/>
              </a:rPr>
              <a:t>A civil engineer and licenced surveyor with 25 years as Managing Director of Moab Minerals Ltd (previously Delecta Ltd). Mr Day is also Non-Executive Director of European Lithium (ASX:EUR).</a:t>
            </a:r>
          </a:p>
        </p:txBody>
      </p:sp>
      <p:sp>
        <p:nvSpPr>
          <p:cNvPr id="44" name="TextBox 2">
            <a:extLst>
              <a:ext uri="{FF2B5EF4-FFF2-40B4-BE49-F238E27FC236}">
                <a16:creationId xmlns:a16="http://schemas.microsoft.com/office/drawing/2014/main" id="{A630DDE2-F565-A998-FB03-889C596CAA88}"/>
              </a:ext>
            </a:extLst>
          </p:cNvPr>
          <p:cNvSpPr txBox="1"/>
          <p:nvPr/>
        </p:nvSpPr>
        <p:spPr>
          <a:xfrm>
            <a:off x="3333750" y="2942680"/>
            <a:ext cx="3676650" cy="430887"/>
          </a:xfrm>
          <a:prstGeom prst="rect">
            <a:avLst/>
          </a:prstGeom>
        </p:spPr>
        <p:txBody>
          <a:bodyPr wrap="square" lIns="0" tIns="0" rIns="0" bIns="0" rtlCol="0" anchor="t">
            <a:spAutoFit/>
          </a:bodyPr>
          <a:lstStyle/>
          <a:p>
            <a:pPr marL="0" lvl="0" indent="0" algn="l">
              <a:spcBef>
                <a:spcPct val="0"/>
              </a:spcBef>
            </a:pPr>
            <a:r>
              <a:rPr lang="en-US" sz="2800" dirty="0">
                <a:solidFill>
                  <a:srgbClr val="F37021"/>
                </a:solidFill>
                <a:latin typeface="Poppins"/>
              </a:rPr>
              <a:t>Mr Malcolm Day</a:t>
            </a:r>
          </a:p>
        </p:txBody>
      </p:sp>
      <p:sp>
        <p:nvSpPr>
          <p:cNvPr id="45" name="TextBox 2">
            <a:extLst>
              <a:ext uri="{FF2B5EF4-FFF2-40B4-BE49-F238E27FC236}">
                <a16:creationId xmlns:a16="http://schemas.microsoft.com/office/drawing/2014/main" id="{79F4D5AE-2D1C-C266-93DD-5756DCCC0874}"/>
              </a:ext>
            </a:extLst>
          </p:cNvPr>
          <p:cNvSpPr txBox="1"/>
          <p:nvPr/>
        </p:nvSpPr>
        <p:spPr>
          <a:xfrm>
            <a:off x="3333750" y="3367311"/>
            <a:ext cx="3371850" cy="307777"/>
          </a:xfrm>
          <a:prstGeom prst="rect">
            <a:avLst/>
          </a:prstGeom>
        </p:spPr>
        <p:txBody>
          <a:bodyPr wrap="square" lIns="0" tIns="0" rIns="0" bIns="0" rtlCol="0" anchor="t">
            <a:spAutoFit/>
          </a:bodyPr>
          <a:lstStyle/>
          <a:p>
            <a:pPr marL="0" lvl="0" indent="0" algn="l">
              <a:spcBef>
                <a:spcPct val="0"/>
              </a:spcBef>
            </a:pPr>
            <a:r>
              <a:rPr lang="en-US" sz="2000" dirty="0">
                <a:latin typeface="Poppins"/>
              </a:rPr>
              <a:t>Managing Director</a:t>
            </a:r>
          </a:p>
        </p:txBody>
      </p:sp>
      <p:sp>
        <p:nvSpPr>
          <p:cNvPr id="47" name="TextBox 13">
            <a:extLst>
              <a:ext uri="{FF2B5EF4-FFF2-40B4-BE49-F238E27FC236}">
                <a16:creationId xmlns:a16="http://schemas.microsoft.com/office/drawing/2014/main" id="{13780A71-44C4-9D89-2D14-B8D66FD0F66B}"/>
              </a:ext>
            </a:extLst>
          </p:cNvPr>
          <p:cNvSpPr txBox="1"/>
          <p:nvPr/>
        </p:nvSpPr>
        <p:spPr>
          <a:xfrm>
            <a:off x="3333748" y="5728157"/>
            <a:ext cx="5962650" cy="1508105"/>
          </a:xfrm>
          <a:prstGeom prst="rect">
            <a:avLst/>
          </a:prstGeom>
        </p:spPr>
        <p:txBody>
          <a:bodyPr wrap="square" lIns="0" tIns="0" rIns="0" bIns="0" rtlCol="0" anchor="t">
            <a:spAutoFit/>
          </a:bodyPr>
          <a:lstStyle/>
          <a:p>
            <a:r>
              <a:rPr lang="en-AU" sz="1400" spc="-56" dirty="0">
                <a:latin typeface="Poppins"/>
              </a:rPr>
              <a:t>Mr Hughes is the past Chairman and founding partner of Pitcher Partners, accountants, auditors and advisors and now a Director of 101 Advisory Pty Ltd.  Mr Hughes has over 30 years of experience in the resources sector.  He has developed and overseen commercial, operational and financial strategies which have led to the development and success of numerous companies in many jurisdictions around the world.  Mr Hughes sits on several private and public company boards.</a:t>
            </a:r>
            <a:endParaRPr lang="en-GB" sz="1400" spc="-56" dirty="0">
              <a:latin typeface="Poppins"/>
            </a:endParaRPr>
          </a:p>
        </p:txBody>
      </p:sp>
      <p:sp>
        <p:nvSpPr>
          <p:cNvPr id="48" name="TextBox 2">
            <a:extLst>
              <a:ext uri="{FF2B5EF4-FFF2-40B4-BE49-F238E27FC236}">
                <a16:creationId xmlns:a16="http://schemas.microsoft.com/office/drawing/2014/main" id="{35DE1552-E5CA-AB82-BCC6-FDEF3D9FA258}"/>
              </a:ext>
            </a:extLst>
          </p:cNvPr>
          <p:cNvSpPr txBox="1"/>
          <p:nvPr/>
        </p:nvSpPr>
        <p:spPr>
          <a:xfrm>
            <a:off x="3333750" y="4914900"/>
            <a:ext cx="3676650" cy="430887"/>
          </a:xfrm>
          <a:prstGeom prst="rect">
            <a:avLst/>
          </a:prstGeom>
        </p:spPr>
        <p:txBody>
          <a:bodyPr wrap="square" lIns="0" tIns="0" rIns="0" bIns="0" rtlCol="0" anchor="t">
            <a:spAutoFit/>
          </a:bodyPr>
          <a:lstStyle/>
          <a:p>
            <a:pPr marL="0" lvl="0" indent="0" algn="l">
              <a:spcBef>
                <a:spcPct val="0"/>
              </a:spcBef>
            </a:pPr>
            <a:r>
              <a:rPr lang="en-US" sz="2800" dirty="0">
                <a:solidFill>
                  <a:srgbClr val="F37021"/>
                </a:solidFill>
                <a:latin typeface="Poppins"/>
              </a:rPr>
              <a:t>Mr Bryan Hughes</a:t>
            </a:r>
          </a:p>
        </p:txBody>
      </p:sp>
      <p:sp>
        <p:nvSpPr>
          <p:cNvPr id="49" name="TextBox 2">
            <a:extLst>
              <a:ext uri="{FF2B5EF4-FFF2-40B4-BE49-F238E27FC236}">
                <a16:creationId xmlns:a16="http://schemas.microsoft.com/office/drawing/2014/main" id="{71A6E49B-D750-A979-2DD7-7615B99187D8}"/>
              </a:ext>
            </a:extLst>
          </p:cNvPr>
          <p:cNvSpPr txBox="1"/>
          <p:nvPr/>
        </p:nvSpPr>
        <p:spPr>
          <a:xfrm>
            <a:off x="3333750" y="5339531"/>
            <a:ext cx="3371850" cy="307777"/>
          </a:xfrm>
          <a:prstGeom prst="rect">
            <a:avLst/>
          </a:prstGeom>
        </p:spPr>
        <p:txBody>
          <a:bodyPr wrap="square" lIns="0" tIns="0" rIns="0" bIns="0" rtlCol="0" anchor="t">
            <a:spAutoFit/>
          </a:bodyPr>
          <a:lstStyle/>
          <a:p>
            <a:pPr marL="0" lvl="0" indent="0" algn="l">
              <a:spcBef>
                <a:spcPct val="0"/>
              </a:spcBef>
            </a:pPr>
            <a:r>
              <a:rPr lang="en-US" sz="2000" dirty="0">
                <a:latin typeface="Poppins"/>
              </a:rPr>
              <a:t>Non-Executive Chairman</a:t>
            </a:r>
          </a:p>
        </p:txBody>
      </p:sp>
      <p:sp>
        <p:nvSpPr>
          <p:cNvPr id="51" name="TextBox 13">
            <a:extLst>
              <a:ext uri="{FF2B5EF4-FFF2-40B4-BE49-F238E27FC236}">
                <a16:creationId xmlns:a16="http://schemas.microsoft.com/office/drawing/2014/main" id="{A03D4BBE-BB7C-387A-FBD2-FB19EE82DD43}"/>
              </a:ext>
            </a:extLst>
          </p:cNvPr>
          <p:cNvSpPr txBox="1"/>
          <p:nvPr/>
        </p:nvSpPr>
        <p:spPr>
          <a:xfrm>
            <a:off x="3257549" y="8755389"/>
            <a:ext cx="5962650" cy="646331"/>
          </a:xfrm>
          <a:prstGeom prst="rect">
            <a:avLst/>
          </a:prstGeom>
        </p:spPr>
        <p:txBody>
          <a:bodyPr wrap="square" lIns="0" tIns="0" rIns="0" bIns="0" rtlCol="0" anchor="t">
            <a:spAutoFit/>
          </a:bodyPr>
          <a:lstStyle/>
          <a:p>
            <a:pPr algn="l"/>
            <a:r>
              <a:rPr lang="en-GB" sz="1400" spc="-56" dirty="0">
                <a:latin typeface="Poppins"/>
              </a:rPr>
              <a:t>Over 30 years of senior executive management, directorships,</a:t>
            </a:r>
            <a:br>
              <a:rPr lang="en-GB" sz="1400" spc="-56" dirty="0">
                <a:latin typeface="Poppins"/>
              </a:rPr>
            </a:br>
            <a:r>
              <a:rPr lang="en-GB" sz="1400" spc="-56" dirty="0">
                <a:latin typeface="Poppins"/>
              </a:rPr>
              <a:t>and corporate advisory experience. Mr Wheeler is a foundation Director and Partner of Pathways Corporate, a boutique corporate advisory firm.</a:t>
            </a:r>
          </a:p>
        </p:txBody>
      </p:sp>
      <p:sp>
        <p:nvSpPr>
          <p:cNvPr id="52" name="TextBox 2">
            <a:extLst>
              <a:ext uri="{FF2B5EF4-FFF2-40B4-BE49-F238E27FC236}">
                <a16:creationId xmlns:a16="http://schemas.microsoft.com/office/drawing/2014/main" id="{014A31D6-3726-9A22-A9AF-E23EFF82E199}"/>
              </a:ext>
            </a:extLst>
          </p:cNvPr>
          <p:cNvSpPr txBox="1"/>
          <p:nvPr/>
        </p:nvSpPr>
        <p:spPr>
          <a:xfrm>
            <a:off x="3257549" y="7888891"/>
            <a:ext cx="3676650" cy="430887"/>
          </a:xfrm>
          <a:prstGeom prst="rect">
            <a:avLst/>
          </a:prstGeom>
        </p:spPr>
        <p:txBody>
          <a:bodyPr wrap="square" lIns="0" tIns="0" rIns="0" bIns="0" rtlCol="0" anchor="t">
            <a:spAutoFit/>
          </a:bodyPr>
          <a:lstStyle/>
          <a:p>
            <a:pPr marL="0" lvl="0" indent="0" algn="l">
              <a:spcBef>
                <a:spcPct val="0"/>
              </a:spcBef>
            </a:pPr>
            <a:r>
              <a:rPr lang="en-US" sz="2800" dirty="0">
                <a:solidFill>
                  <a:srgbClr val="F37021"/>
                </a:solidFill>
                <a:latin typeface="Poppins"/>
              </a:rPr>
              <a:t>Mr David Wheeler</a:t>
            </a:r>
          </a:p>
        </p:txBody>
      </p:sp>
      <p:sp>
        <p:nvSpPr>
          <p:cNvPr id="53" name="TextBox 2">
            <a:extLst>
              <a:ext uri="{FF2B5EF4-FFF2-40B4-BE49-F238E27FC236}">
                <a16:creationId xmlns:a16="http://schemas.microsoft.com/office/drawing/2014/main" id="{50D32822-8947-D7BC-60CB-8B46B9C9173E}"/>
              </a:ext>
            </a:extLst>
          </p:cNvPr>
          <p:cNvSpPr txBox="1"/>
          <p:nvPr/>
        </p:nvSpPr>
        <p:spPr>
          <a:xfrm>
            <a:off x="3257549" y="8313522"/>
            <a:ext cx="3371850" cy="307777"/>
          </a:xfrm>
          <a:prstGeom prst="rect">
            <a:avLst/>
          </a:prstGeom>
        </p:spPr>
        <p:txBody>
          <a:bodyPr wrap="square" lIns="0" tIns="0" rIns="0" bIns="0" rtlCol="0" anchor="t">
            <a:spAutoFit/>
          </a:bodyPr>
          <a:lstStyle/>
          <a:p>
            <a:pPr marL="0" lvl="0" indent="0" algn="l">
              <a:spcBef>
                <a:spcPct val="0"/>
              </a:spcBef>
            </a:pPr>
            <a:r>
              <a:rPr lang="en-US" sz="2000" dirty="0">
                <a:latin typeface="Poppins"/>
              </a:rPr>
              <a:t>Non-Executive Director</a:t>
            </a:r>
          </a:p>
        </p:txBody>
      </p:sp>
      <p:sp>
        <p:nvSpPr>
          <p:cNvPr id="54" name="AutoShape 29">
            <a:extLst>
              <a:ext uri="{FF2B5EF4-FFF2-40B4-BE49-F238E27FC236}">
                <a16:creationId xmlns:a16="http://schemas.microsoft.com/office/drawing/2014/main" id="{DC307B47-FB99-B50C-B69D-60C3B17864B9}"/>
              </a:ext>
            </a:extLst>
          </p:cNvPr>
          <p:cNvSpPr/>
          <p:nvPr/>
        </p:nvSpPr>
        <p:spPr>
          <a:xfrm>
            <a:off x="3333750" y="4807059"/>
            <a:ext cx="5962649"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55" name="AutoShape 29">
            <a:extLst>
              <a:ext uri="{FF2B5EF4-FFF2-40B4-BE49-F238E27FC236}">
                <a16:creationId xmlns:a16="http://schemas.microsoft.com/office/drawing/2014/main" id="{CC680643-DFE9-D520-90B8-22FEB3E94BEF}"/>
              </a:ext>
            </a:extLst>
          </p:cNvPr>
          <p:cNvSpPr/>
          <p:nvPr/>
        </p:nvSpPr>
        <p:spPr>
          <a:xfrm>
            <a:off x="3257548" y="7537339"/>
            <a:ext cx="5962649" cy="0"/>
          </a:xfrm>
          <a:prstGeom prst="line">
            <a:avLst/>
          </a:prstGeom>
          <a:ln w="19050" cap="flat">
            <a:solidFill>
              <a:schemeClr val="bg1">
                <a:lumMod val="95000"/>
              </a:schemeClr>
            </a:solidFill>
            <a:prstDash val="solid"/>
            <a:headEnd type="none" w="sm" len="sm"/>
            <a:tailEnd type="none" w="sm" len="sm"/>
          </a:ln>
        </p:spPr>
        <p:txBody>
          <a:bodyPr/>
          <a:lstStyle/>
          <a:p>
            <a:endParaRPr lang="en-US"/>
          </a:p>
        </p:txBody>
      </p:sp>
      <p:sp>
        <p:nvSpPr>
          <p:cNvPr id="61" name="TextBox 13">
            <a:extLst>
              <a:ext uri="{FF2B5EF4-FFF2-40B4-BE49-F238E27FC236}">
                <a16:creationId xmlns:a16="http://schemas.microsoft.com/office/drawing/2014/main" id="{26086338-B6A9-0348-1EF7-A39A9FFCA708}"/>
              </a:ext>
            </a:extLst>
          </p:cNvPr>
          <p:cNvSpPr txBox="1"/>
          <p:nvPr/>
        </p:nvSpPr>
        <p:spPr>
          <a:xfrm>
            <a:off x="10972800" y="1969106"/>
            <a:ext cx="7010398" cy="553998"/>
          </a:xfrm>
          <a:prstGeom prst="rect">
            <a:avLst/>
          </a:prstGeom>
        </p:spPr>
        <p:txBody>
          <a:bodyPr wrap="square" lIns="0" tIns="0" rIns="0" bIns="0" rtlCol="0" anchor="t">
            <a:spAutoFit/>
          </a:bodyPr>
          <a:lstStyle/>
          <a:p>
            <a:pPr algn="l"/>
            <a:r>
              <a:rPr lang="en-GB" sz="3600" spc="-56" dirty="0">
                <a:solidFill>
                  <a:schemeClr val="bg1"/>
                </a:solidFill>
                <a:latin typeface="Poppins"/>
              </a:rPr>
              <a:t>Capital Structure*</a:t>
            </a:r>
            <a:endParaRPr lang="en-GB" sz="3600" spc="-56" baseline="30000" dirty="0">
              <a:solidFill>
                <a:schemeClr val="bg1"/>
              </a:solidFill>
              <a:latin typeface="Poppins"/>
            </a:endParaRPr>
          </a:p>
        </p:txBody>
      </p:sp>
      <p:sp>
        <p:nvSpPr>
          <p:cNvPr id="75" name="Google Shape;129;p4">
            <a:extLst>
              <a:ext uri="{FF2B5EF4-FFF2-40B4-BE49-F238E27FC236}">
                <a16:creationId xmlns:a16="http://schemas.microsoft.com/office/drawing/2014/main" id="{BC3BDD90-C018-0986-850C-C86976D340FD}"/>
              </a:ext>
            </a:extLst>
          </p:cNvPr>
          <p:cNvSpPr txBox="1"/>
          <p:nvPr/>
        </p:nvSpPr>
        <p:spPr>
          <a:xfrm>
            <a:off x="10995518" y="6286500"/>
            <a:ext cx="5975990"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r>
              <a:rPr lang="en-AU" sz="2400" dirty="0">
                <a:solidFill>
                  <a:srgbClr val="FFFFFF"/>
                </a:solidFill>
                <a:latin typeface="Poppins" panose="00000500000000000000" pitchFamily="50" charset="0"/>
                <a:ea typeface="Arial"/>
                <a:cs typeface="Poppins" panose="00000500000000000000" pitchFamily="50" charset="0"/>
                <a:sym typeface="Arial"/>
              </a:rPr>
              <a:t>Current Top 6 hold 30% of MOM</a:t>
            </a:r>
            <a:r>
              <a:rPr lang="en-AU" sz="2400" baseline="30000" dirty="0">
                <a:solidFill>
                  <a:srgbClr val="FFFFFF"/>
                </a:solidFill>
                <a:latin typeface="Poppins" panose="00000500000000000000" pitchFamily="50" charset="0"/>
                <a:ea typeface="Arial"/>
                <a:cs typeface="Poppins" panose="00000500000000000000" pitchFamily="50" charset="0"/>
                <a:sym typeface="Arial"/>
              </a:rPr>
              <a:t>**</a:t>
            </a:r>
            <a:endParaRPr sz="2400" baseline="30000" dirty="0">
              <a:solidFill>
                <a:schemeClr val="dk1"/>
              </a:solidFill>
              <a:latin typeface="Poppins" panose="00000500000000000000" pitchFamily="50" charset="0"/>
              <a:ea typeface="Arial"/>
              <a:cs typeface="Poppins" panose="00000500000000000000" pitchFamily="50" charset="0"/>
              <a:sym typeface="Arial"/>
            </a:endParaRPr>
          </a:p>
        </p:txBody>
      </p:sp>
      <p:grpSp>
        <p:nvGrpSpPr>
          <p:cNvPr id="101" name="Group 100">
            <a:extLst>
              <a:ext uri="{FF2B5EF4-FFF2-40B4-BE49-F238E27FC236}">
                <a16:creationId xmlns:a16="http://schemas.microsoft.com/office/drawing/2014/main" id="{89AC787B-AC64-D0C6-6E15-715368C03934}"/>
              </a:ext>
            </a:extLst>
          </p:cNvPr>
          <p:cNvGrpSpPr/>
          <p:nvPr/>
        </p:nvGrpSpPr>
        <p:grpSpPr>
          <a:xfrm>
            <a:off x="10972799" y="6834772"/>
            <a:ext cx="7162800" cy="3036105"/>
            <a:chOff x="10975417" y="6834772"/>
            <a:chExt cx="6337917" cy="3036105"/>
          </a:xfrm>
        </p:grpSpPr>
        <p:sp>
          <p:nvSpPr>
            <p:cNvPr id="76" name="Google Shape;130;p4">
              <a:extLst>
                <a:ext uri="{FF2B5EF4-FFF2-40B4-BE49-F238E27FC236}">
                  <a16:creationId xmlns:a16="http://schemas.microsoft.com/office/drawing/2014/main" id="{288425AC-61F5-33A1-0036-9A1CA654DC29}"/>
                </a:ext>
              </a:extLst>
            </p:cNvPr>
            <p:cNvSpPr txBox="1"/>
            <p:nvPr/>
          </p:nvSpPr>
          <p:spPr>
            <a:xfrm>
              <a:off x="10995519" y="6834772"/>
              <a:ext cx="1371168"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Malcolm Day</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77" name="Google Shape;131;p4">
              <a:extLst>
                <a:ext uri="{FF2B5EF4-FFF2-40B4-BE49-F238E27FC236}">
                  <a16:creationId xmlns:a16="http://schemas.microsoft.com/office/drawing/2014/main" id="{B7DA137A-AAA3-579E-22AE-0EBBE019961C}"/>
                </a:ext>
              </a:extLst>
            </p:cNvPr>
            <p:cNvSpPr txBox="1"/>
            <p:nvPr/>
          </p:nvSpPr>
          <p:spPr>
            <a:xfrm>
              <a:off x="16642346" y="6834772"/>
              <a:ext cx="670985" cy="24622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10.48%</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78" name="Google Shape;132;p4">
              <a:extLst>
                <a:ext uri="{FF2B5EF4-FFF2-40B4-BE49-F238E27FC236}">
                  <a16:creationId xmlns:a16="http://schemas.microsoft.com/office/drawing/2014/main" id="{DCA4A34E-655A-F717-CBAF-CA1DD93AF2C6}"/>
                </a:ext>
              </a:extLst>
            </p:cNvPr>
            <p:cNvSpPr txBox="1"/>
            <p:nvPr/>
          </p:nvSpPr>
          <p:spPr>
            <a:xfrm>
              <a:off x="10995518" y="8097679"/>
              <a:ext cx="3745937"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Sunset Capital Management</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79" name="Google Shape;133;p4">
              <a:extLst>
                <a:ext uri="{FF2B5EF4-FFF2-40B4-BE49-F238E27FC236}">
                  <a16:creationId xmlns:a16="http://schemas.microsoft.com/office/drawing/2014/main" id="{51D44F39-7E83-9280-0CF4-CC602C7E6E32}"/>
                </a:ext>
              </a:extLst>
            </p:cNvPr>
            <p:cNvSpPr txBox="1"/>
            <p:nvPr/>
          </p:nvSpPr>
          <p:spPr>
            <a:xfrm>
              <a:off x="16283301" y="8097679"/>
              <a:ext cx="1029629" cy="24622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3.33%</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80" name="Google Shape;134;p4">
              <a:extLst>
                <a:ext uri="{FF2B5EF4-FFF2-40B4-BE49-F238E27FC236}">
                  <a16:creationId xmlns:a16="http://schemas.microsoft.com/office/drawing/2014/main" id="{32C6D2DD-5602-ED95-6C33-C53CD375F53F}"/>
                </a:ext>
              </a:extLst>
            </p:cNvPr>
            <p:cNvSpPr txBox="1"/>
            <p:nvPr/>
          </p:nvSpPr>
          <p:spPr>
            <a:xfrm>
              <a:off x="10995519" y="7658100"/>
              <a:ext cx="5463681"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Merrill Lynch (Australia) Noms</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81" name="Google Shape;135;p4">
              <a:extLst>
                <a:ext uri="{FF2B5EF4-FFF2-40B4-BE49-F238E27FC236}">
                  <a16:creationId xmlns:a16="http://schemas.microsoft.com/office/drawing/2014/main" id="{D495B401-F273-A169-53BB-2AEBE726C021}"/>
                </a:ext>
              </a:extLst>
            </p:cNvPr>
            <p:cNvSpPr txBox="1"/>
            <p:nvPr/>
          </p:nvSpPr>
          <p:spPr>
            <a:xfrm>
              <a:off x="16459202" y="7658100"/>
              <a:ext cx="854132" cy="24622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4.12%</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82" name="Google Shape;136;p4">
              <a:extLst>
                <a:ext uri="{FF2B5EF4-FFF2-40B4-BE49-F238E27FC236}">
                  <a16:creationId xmlns:a16="http://schemas.microsoft.com/office/drawing/2014/main" id="{93347412-E4EA-E793-7BED-1CB5CEE57FC8}"/>
                </a:ext>
              </a:extLst>
            </p:cNvPr>
            <p:cNvSpPr txBox="1"/>
            <p:nvPr/>
          </p:nvSpPr>
          <p:spPr>
            <a:xfrm>
              <a:off x="10995519" y="8487262"/>
              <a:ext cx="3745937"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Nero Resource Fund</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83" name="Google Shape;137;p4">
              <a:extLst>
                <a:ext uri="{FF2B5EF4-FFF2-40B4-BE49-F238E27FC236}">
                  <a16:creationId xmlns:a16="http://schemas.microsoft.com/office/drawing/2014/main" id="{FCBC59F3-152B-CF30-2618-34F5585AE47B}"/>
                </a:ext>
              </a:extLst>
            </p:cNvPr>
            <p:cNvSpPr txBox="1"/>
            <p:nvPr/>
          </p:nvSpPr>
          <p:spPr>
            <a:xfrm>
              <a:off x="16535400" y="8487262"/>
              <a:ext cx="777933" cy="24622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3.19%</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84" name="Google Shape;138;p4">
              <a:extLst>
                <a:ext uri="{FF2B5EF4-FFF2-40B4-BE49-F238E27FC236}">
                  <a16:creationId xmlns:a16="http://schemas.microsoft.com/office/drawing/2014/main" id="{56C167F5-11A2-C09A-825A-3F913819090D}"/>
                </a:ext>
              </a:extLst>
            </p:cNvPr>
            <p:cNvSpPr txBox="1"/>
            <p:nvPr/>
          </p:nvSpPr>
          <p:spPr>
            <a:xfrm>
              <a:off x="10995519" y="8886188"/>
              <a:ext cx="5778419" cy="246221"/>
            </a:xfrm>
            <a:prstGeom prst="rect">
              <a:avLst/>
            </a:prstGeom>
            <a:noFill/>
            <a:ln>
              <a:noFill/>
            </a:ln>
          </p:spPr>
          <p:txBody>
            <a:bodyPr spcFirstLastPara="1" wrap="square" lIns="0" tIns="0" rIns="0" bIns="0" anchor="t" anchorCtr="0">
              <a:spAutoFit/>
            </a:bodyPr>
            <a:lstStyle/>
            <a:p>
              <a:r>
                <a:rPr lang="en-GB" sz="1600" dirty="0">
                  <a:solidFill>
                    <a:srgbClr val="FFFFFF"/>
                  </a:solidFill>
                  <a:latin typeface="Poppins" panose="00000500000000000000" pitchFamily="50" charset="0"/>
                  <a:cs typeface="Poppins" panose="00000500000000000000" pitchFamily="50" charset="0"/>
                </a:rPr>
                <a:t>Katherine Jensen and William Witham &lt;Acorn Family A/C&gt;</a:t>
              </a:r>
              <a:endParaRPr lang="en-GB" sz="1600" dirty="0">
                <a:solidFill>
                  <a:srgbClr val="FFFFFF"/>
                </a:solidFill>
                <a:latin typeface="Poppins" panose="00000500000000000000" pitchFamily="50" charset="0"/>
                <a:cs typeface="Poppins" panose="00000500000000000000" pitchFamily="50" charset="0"/>
                <a:sym typeface="Arial"/>
              </a:endParaRPr>
            </a:p>
          </p:txBody>
        </p:sp>
        <p:sp>
          <p:nvSpPr>
            <p:cNvPr id="85" name="Google Shape;139;p4">
              <a:extLst>
                <a:ext uri="{FF2B5EF4-FFF2-40B4-BE49-F238E27FC236}">
                  <a16:creationId xmlns:a16="http://schemas.microsoft.com/office/drawing/2014/main" id="{13DFE2F0-FA51-5027-5083-318DE38EFED7}"/>
                </a:ext>
              </a:extLst>
            </p:cNvPr>
            <p:cNvSpPr txBox="1"/>
            <p:nvPr/>
          </p:nvSpPr>
          <p:spPr>
            <a:xfrm>
              <a:off x="16459200" y="8886188"/>
              <a:ext cx="854134" cy="24622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2.90%</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88" name="Google Shape;142;p4">
              <a:extLst>
                <a:ext uri="{FF2B5EF4-FFF2-40B4-BE49-F238E27FC236}">
                  <a16:creationId xmlns:a16="http://schemas.microsoft.com/office/drawing/2014/main" id="{63FB47A1-4E11-B229-B575-F4CDBF4DE90E}"/>
                </a:ext>
              </a:extLst>
            </p:cNvPr>
            <p:cNvSpPr txBox="1"/>
            <p:nvPr/>
          </p:nvSpPr>
          <p:spPr>
            <a:xfrm>
              <a:off x="10975417" y="9563100"/>
              <a:ext cx="6000795"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000" dirty="0">
                  <a:solidFill>
                    <a:srgbClr val="FFFFFF"/>
                  </a:solidFill>
                  <a:latin typeface="Poppins" panose="00000500000000000000" pitchFamily="50" charset="0"/>
                  <a:ea typeface="PMingLiU-ExtB" panose="02020500000000000000" pitchFamily="18" charset="-120"/>
                  <a:cs typeface="Poppins" panose="00000500000000000000" pitchFamily="50" charset="0"/>
                  <a:sym typeface="Arial"/>
                </a:rPr>
                <a:t>* figures </a:t>
              </a:r>
              <a:r>
                <a:rPr lang="en-GB" sz="1000" dirty="0">
                  <a:solidFill>
                    <a:srgbClr val="FFFFFF"/>
                  </a:solidFill>
                  <a:latin typeface="Poppins" panose="00000500000000000000" pitchFamily="50" charset="0"/>
                  <a:ea typeface="PMingLiU-ExtB" panose="02020500000000000000" pitchFamily="18" charset="-120"/>
                  <a:cs typeface="Poppins" panose="00000500000000000000" pitchFamily="50" charset="0"/>
                  <a:sym typeface="Arial"/>
                </a:rPr>
                <a:t>include $2 million capital raise @ 0.3c/share and 1-for-3 attaching options (@0.8c/sharte)</a:t>
              </a:r>
              <a:endParaRPr lang="en-AU" sz="1000" dirty="0">
                <a:solidFill>
                  <a:srgbClr val="FFFFFF"/>
                </a:solidFill>
                <a:latin typeface="Poppins" panose="00000500000000000000" pitchFamily="50" charset="0"/>
                <a:ea typeface="PMingLiU-ExtB" panose="02020500000000000000" pitchFamily="18" charset="-120"/>
                <a:cs typeface="Poppins" panose="00000500000000000000" pitchFamily="50" charset="0"/>
                <a:sym typeface="Arial"/>
              </a:endParaRPr>
            </a:p>
            <a:p>
              <a:pPr marL="0" marR="0" lvl="0" indent="0" algn="l" rtl="0">
                <a:lnSpc>
                  <a:spcPct val="100000"/>
                </a:lnSpc>
                <a:spcBef>
                  <a:spcPts val="0"/>
                </a:spcBef>
                <a:spcAft>
                  <a:spcPts val="0"/>
                </a:spcAft>
                <a:buNone/>
              </a:pPr>
              <a:r>
                <a:rPr lang="en-AU" sz="1000" dirty="0">
                  <a:solidFill>
                    <a:srgbClr val="FFFFFF"/>
                  </a:solidFill>
                  <a:latin typeface="Poppins" panose="00000500000000000000" pitchFamily="50" charset="0"/>
                  <a:ea typeface="PMingLiU-ExtB" panose="02020500000000000000" pitchFamily="18" charset="-120"/>
                  <a:cs typeface="Poppins" panose="00000500000000000000" pitchFamily="50" charset="0"/>
                  <a:sym typeface="Arial"/>
                </a:rPr>
                <a:t>** figures as of 6 Dec 2024</a:t>
              </a:r>
              <a:endParaRPr sz="1000" dirty="0">
                <a:solidFill>
                  <a:schemeClr val="dk1"/>
                </a:solidFill>
                <a:latin typeface="Poppins" panose="00000500000000000000" pitchFamily="50" charset="0"/>
                <a:ea typeface="PMingLiU-ExtB" panose="02020500000000000000" pitchFamily="18" charset="-120"/>
                <a:cs typeface="Poppins" panose="00000500000000000000" pitchFamily="50" charset="0"/>
                <a:sym typeface="Arial"/>
              </a:endParaRPr>
            </a:p>
          </p:txBody>
        </p:sp>
      </p:grpSp>
      <p:sp>
        <p:nvSpPr>
          <p:cNvPr id="64" name="Google Shape;118;p4">
            <a:extLst>
              <a:ext uri="{FF2B5EF4-FFF2-40B4-BE49-F238E27FC236}">
                <a16:creationId xmlns:a16="http://schemas.microsoft.com/office/drawing/2014/main" id="{EA2CF13A-DFF9-DA23-1179-D415EC17B6E5}"/>
              </a:ext>
            </a:extLst>
          </p:cNvPr>
          <p:cNvSpPr txBox="1"/>
          <p:nvPr/>
        </p:nvSpPr>
        <p:spPr>
          <a:xfrm>
            <a:off x="10995518" y="2889234"/>
            <a:ext cx="2664946" cy="430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2800" b="1" dirty="0">
                <a:solidFill>
                  <a:srgbClr val="FFFFFF"/>
                </a:solidFill>
                <a:latin typeface="Poppins" panose="00000500000000000000" pitchFamily="50" charset="0"/>
                <a:ea typeface="Arial"/>
                <a:cs typeface="Poppins" panose="00000500000000000000" pitchFamily="50" charset="0"/>
                <a:sym typeface="Arial"/>
              </a:rPr>
              <a:t>~1,567m</a:t>
            </a:r>
            <a:endParaRPr sz="2800" dirty="0">
              <a:solidFill>
                <a:schemeClr val="dk1"/>
              </a:solidFill>
              <a:latin typeface="Poppins" panose="00000500000000000000" pitchFamily="50" charset="0"/>
              <a:ea typeface="Arial"/>
              <a:cs typeface="Poppins" panose="00000500000000000000" pitchFamily="50" charset="0"/>
              <a:sym typeface="Arial"/>
            </a:endParaRPr>
          </a:p>
        </p:txBody>
      </p:sp>
      <p:sp>
        <p:nvSpPr>
          <p:cNvPr id="65" name="Google Shape;119;p4">
            <a:extLst>
              <a:ext uri="{FF2B5EF4-FFF2-40B4-BE49-F238E27FC236}">
                <a16:creationId xmlns:a16="http://schemas.microsoft.com/office/drawing/2014/main" id="{4B0F6062-1022-ACDC-EB9B-915634D748D4}"/>
              </a:ext>
            </a:extLst>
          </p:cNvPr>
          <p:cNvSpPr txBox="1"/>
          <p:nvPr/>
        </p:nvSpPr>
        <p:spPr>
          <a:xfrm>
            <a:off x="10995519" y="3311034"/>
            <a:ext cx="1506661"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200" dirty="0">
                <a:solidFill>
                  <a:srgbClr val="FFFFFF"/>
                </a:solidFill>
                <a:latin typeface="Poppins" panose="00000500000000000000" pitchFamily="50" charset="0"/>
                <a:ea typeface="Arial"/>
                <a:cs typeface="Poppins" panose="00000500000000000000" pitchFamily="50" charset="0"/>
                <a:sym typeface="Arial"/>
              </a:rPr>
              <a:t>Shares on issue</a:t>
            </a:r>
            <a:endParaRPr sz="1200" dirty="0">
              <a:solidFill>
                <a:schemeClr val="dk1"/>
              </a:solidFill>
              <a:latin typeface="Poppins" panose="00000500000000000000" pitchFamily="50" charset="0"/>
              <a:ea typeface="Arial"/>
              <a:cs typeface="Poppins" panose="00000500000000000000" pitchFamily="50" charset="0"/>
              <a:sym typeface="Arial"/>
            </a:endParaRPr>
          </a:p>
        </p:txBody>
      </p:sp>
      <p:sp>
        <p:nvSpPr>
          <p:cNvPr id="66" name="Google Shape;120;p4">
            <a:extLst>
              <a:ext uri="{FF2B5EF4-FFF2-40B4-BE49-F238E27FC236}">
                <a16:creationId xmlns:a16="http://schemas.microsoft.com/office/drawing/2014/main" id="{019E73D8-CCD9-06F9-F635-76B049F1780A}"/>
              </a:ext>
            </a:extLst>
          </p:cNvPr>
          <p:cNvSpPr txBox="1"/>
          <p:nvPr/>
        </p:nvSpPr>
        <p:spPr>
          <a:xfrm>
            <a:off x="13964563" y="2889234"/>
            <a:ext cx="1831149" cy="430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2800" b="1" dirty="0">
                <a:solidFill>
                  <a:srgbClr val="FFFFFF"/>
                </a:solidFill>
                <a:latin typeface="Poppins" panose="00000500000000000000" pitchFamily="50" charset="0"/>
                <a:ea typeface="Arial"/>
                <a:cs typeface="Poppins" panose="00000500000000000000" pitchFamily="50" charset="0"/>
                <a:sym typeface="Arial"/>
              </a:rPr>
              <a:t>503m</a:t>
            </a:r>
            <a:endParaRPr sz="2800" dirty="0">
              <a:solidFill>
                <a:schemeClr val="dk1"/>
              </a:solidFill>
              <a:latin typeface="Poppins" panose="00000500000000000000" pitchFamily="50" charset="0"/>
              <a:ea typeface="Arial"/>
              <a:cs typeface="Poppins" panose="00000500000000000000" pitchFamily="50" charset="0"/>
              <a:sym typeface="Arial"/>
            </a:endParaRPr>
          </a:p>
        </p:txBody>
      </p:sp>
      <p:sp>
        <p:nvSpPr>
          <p:cNvPr id="67" name="Google Shape;121;p4">
            <a:extLst>
              <a:ext uri="{FF2B5EF4-FFF2-40B4-BE49-F238E27FC236}">
                <a16:creationId xmlns:a16="http://schemas.microsoft.com/office/drawing/2014/main" id="{EB24EA4F-A294-1696-7968-6AF1D13272E5}"/>
              </a:ext>
            </a:extLst>
          </p:cNvPr>
          <p:cNvSpPr txBox="1"/>
          <p:nvPr/>
        </p:nvSpPr>
        <p:spPr>
          <a:xfrm>
            <a:off x="13964564" y="3311034"/>
            <a:ext cx="3623217"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1200" dirty="0">
                <a:solidFill>
                  <a:srgbClr val="FFFFFF"/>
                </a:solidFill>
                <a:latin typeface="Poppins" panose="00000500000000000000" pitchFamily="50" charset="0"/>
                <a:ea typeface="Arial"/>
                <a:cs typeface="Poppins" panose="00000500000000000000" pitchFamily="50" charset="0"/>
                <a:sym typeface="Arial"/>
              </a:rPr>
              <a:t>Unlisted Options</a:t>
            </a:r>
            <a:br>
              <a:rPr lang="fr-FR" sz="1200" dirty="0">
                <a:solidFill>
                  <a:srgbClr val="FFFFFF"/>
                </a:solidFill>
                <a:latin typeface="Poppins" panose="00000500000000000000" pitchFamily="50" charset="0"/>
                <a:ea typeface="Arial"/>
                <a:cs typeface="Poppins" panose="00000500000000000000" pitchFamily="50" charset="0"/>
                <a:sym typeface="Arial"/>
              </a:rPr>
            </a:br>
            <a:r>
              <a:rPr lang="fr-FR" sz="1200" dirty="0">
                <a:solidFill>
                  <a:srgbClr val="FFFFFF"/>
                </a:solidFill>
                <a:latin typeface="Poppins" panose="00000500000000000000" pitchFamily="50" charset="0"/>
                <a:ea typeface="Arial"/>
                <a:cs typeface="Poppins" panose="00000500000000000000" pitchFamily="50" charset="0"/>
                <a:sym typeface="Arial"/>
              </a:rPr>
              <a:t>(84m @ 3.0c; 20m @ 1.6c; 399m @ 0.8c)</a:t>
            </a:r>
          </a:p>
        </p:txBody>
      </p:sp>
      <p:sp>
        <p:nvSpPr>
          <p:cNvPr id="68" name="Google Shape;122;p4">
            <a:extLst>
              <a:ext uri="{FF2B5EF4-FFF2-40B4-BE49-F238E27FC236}">
                <a16:creationId xmlns:a16="http://schemas.microsoft.com/office/drawing/2014/main" id="{157A5780-83FD-102C-7D58-FB6B238776BC}"/>
              </a:ext>
            </a:extLst>
          </p:cNvPr>
          <p:cNvSpPr txBox="1"/>
          <p:nvPr/>
        </p:nvSpPr>
        <p:spPr>
          <a:xfrm>
            <a:off x="10995518" y="4068754"/>
            <a:ext cx="2100701"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2800" b="1" dirty="0">
                <a:solidFill>
                  <a:srgbClr val="FFFFFF"/>
                </a:solidFill>
                <a:latin typeface="Poppins" panose="00000500000000000000" pitchFamily="50" charset="0"/>
                <a:ea typeface="Arial"/>
                <a:cs typeface="Poppins" panose="00000500000000000000" pitchFamily="50" charset="0"/>
                <a:sym typeface="Arial"/>
              </a:rPr>
              <a:t>$4.7m</a:t>
            </a:r>
            <a:endParaRPr sz="2800" baseline="30000" dirty="0">
              <a:solidFill>
                <a:schemeClr val="dk1"/>
              </a:solidFill>
              <a:latin typeface="Poppins" panose="00000500000000000000" pitchFamily="50" charset="0"/>
              <a:ea typeface="Arial"/>
              <a:cs typeface="Poppins" panose="00000500000000000000" pitchFamily="50" charset="0"/>
              <a:sym typeface="Arial"/>
            </a:endParaRPr>
          </a:p>
        </p:txBody>
      </p:sp>
      <p:sp>
        <p:nvSpPr>
          <p:cNvPr id="69" name="Google Shape;123;p4">
            <a:extLst>
              <a:ext uri="{FF2B5EF4-FFF2-40B4-BE49-F238E27FC236}">
                <a16:creationId xmlns:a16="http://schemas.microsoft.com/office/drawing/2014/main" id="{D777C92E-3558-3368-CA56-1F7833824F8B}"/>
              </a:ext>
            </a:extLst>
          </p:cNvPr>
          <p:cNvSpPr txBox="1"/>
          <p:nvPr/>
        </p:nvSpPr>
        <p:spPr>
          <a:xfrm>
            <a:off x="10995517" y="4532666"/>
            <a:ext cx="2471732"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200" dirty="0">
                <a:solidFill>
                  <a:srgbClr val="FFFFFF"/>
                </a:solidFill>
                <a:latin typeface="Poppins" panose="00000500000000000000" pitchFamily="50" charset="0"/>
                <a:ea typeface="Arial"/>
                <a:cs typeface="Poppins" panose="00000500000000000000" pitchFamily="50" charset="0"/>
                <a:sym typeface="Arial"/>
              </a:rPr>
              <a:t>Market Cap (@ 0.3c/share)</a:t>
            </a:r>
            <a:endParaRPr sz="1200" dirty="0">
              <a:solidFill>
                <a:schemeClr val="dk1"/>
              </a:solidFill>
              <a:latin typeface="Poppins" panose="00000500000000000000" pitchFamily="50" charset="0"/>
              <a:ea typeface="Arial"/>
              <a:cs typeface="Poppins" panose="00000500000000000000" pitchFamily="50" charset="0"/>
              <a:sym typeface="Arial"/>
            </a:endParaRPr>
          </a:p>
        </p:txBody>
      </p:sp>
      <p:sp>
        <p:nvSpPr>
          <p:cNvPr id="70" name="Google Shape;124;p4">
            <a:extLst>
              <a:ext uri="{FF2B5EF4-FFF2-40B4-BE49-F238E27FC236}">
                <a16:creationId xmlns:a16="http://schemas.microsoft.com/office/drawing/2014/main" id="{FAF7BC8F-8CF0-D7ED-45F4-100AF646EE34}"/>
              </a:ext>
            </a:extLst>
          </p:cNvPr>
          <p:cNvSpPr txBox="1"/>
          <p:nvPr/>
        </p:nvSpPr>
        <p:spPr>
          <a:xfrm>
            <a:off x="13964563" y="4068754"/>
            <a:ext cx="1608077"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2800" b="1" dirty="0">
                <a:solidFill>
                  <a:srgbClr val="FFFFFF"/>
                </a:solidFill>
                <a:latin typeface="Poppins" panose="00000500000000000000" pitchFamily="50" charset="0"/>
                <a:ea typeface="Arial"/>
                <a:cs typeface="Poppins" panose="00000500000000000000" pitchFamily="50" charset="0"/>
                <a:sym typeface="Arial"/>
              </a:rPr>
              <a:t>~$2.2m</a:t>
            </a:r>
            <a:endParaRPr sz="2800" dirty="0">
              <a:solidFill>
                <a:schemeClr val="dk1"/>
              </a:solidFill>
              <a:latin typeface="Poppins" panose="00000500000000000000" pitchFamily="50" charset="0"/>
              <a:ea typeface="Arial"/>
              <a:cs typeface="Poppins" panose="00000500000000000000" pitchFamily="50" charset="0"/>
              <a:sym typeface="Arial"/>
            </a:endParaRPr>
          </a:p>
        </p:txBody>
      </p:sp>
      <p:sp>
        <p:nvSpPr>
          <p:cNvPr id="71" name="Google Shape;125;p4">
            <a:extLst>
              <a:ext uri="{FF2B5EF4-FFF2-40B4-BE49-F238E27FC236}">
                <a16:creationId xmlns:a16="http://schemas.microsoft.com/office/drawing/2014/main" id="{47327F20-EEC5-ACD2-F8A7-582853149F64}"/>
              </a:ext>
            </a:extLst>
          </p:cNvPr>
          <p:cNvSpPr txBox="1"/>
          <p:nvPr/>
        </p:nvSpPr>
        <p:spPr>
          <a:xfrm>
            <a:off x="13964563" y="4532666"/>
            <a:ext cx="3657598"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200" dirty="0">
                <a:solidFill>
                  <a:srgbClr val="FFFFFF"/>
                </a:solidFill>
                <a:latin typeface="Poppins" panose="00000500000000000000" pitchFamily="50" charset="0"/>
                <a:ea typeface="Arial"/>
                <a:cs typeface="Poppins" panose="00000500000000000000" pitchFamily="50" charset="0"/>
                <a:sym typeface="Arial"/>
              </a:rPr>
              <a:t>EV (incl. Director Loan of $500k)</a:t>
            </a:r>
            <a:endParaRPr sz="1100" dirty="0">
              <a:solidFill>
                <a:schemeClr val="dk1"/>
              </a:solidFill>
              <a:latin typeface="Poppins" panose="00000500000000000000" pitchFamily="50" charset="0"/>
              <a:ea typeface="Arial"/>
              <a:cs typeface="Poppins" panose="00000500000000000000" pitchFamily="50" charset="0"/>
              <a:sym typeface="Arial"/>
            </a:endParaRPr>
          </a:p>
        </p:txBody>
      </p:sp>
      <p:sp>
        <p:nvSpPr>
          <p:cNvPr id="72" name="Google Shape;126;p4">
            <a:extLst>
              <a:ext uri="{FF2B5EF4-FFF2-40B4-BE49-F238E27FC236}">
                <a16:creationId xmlns:a16="http://schemas.microsoft.com/office/drawing/2014/main" id="{A0D0D23E-CA1A-350C-6FDE-6164BA9CD79B}"/>
              </a:ext>
            </a:extLst>
          </p:cNvPr>
          <p:cNvSpPr txBox="1"/>
          <p:nvPr/>
        </p:nvSpPr>
        <p:spPr>
          <a:xfrm>
            <a:off x="10995518" y="5074944"/>
            <a:ext cx="1553518" cy="430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2800" b="1" dirty="0">
                <a:solidFill>
                  <a:srgbClr val="FFFFFF"/>
                </a:solidFill>
                <a:latin typeface="Poppins" panose="00000500000000000000" pitchFamily="50" charset="0"/>
                <a:ea typeface="Arial"/>
                <a:cs typeface="Poppins" panose="00000500000000000000" pitchFamily="50" charset="0"/>
                <a:sym typeface="Arial"/>
              </a:rPr>
              <a:t>$2.3m</a:t>
            </a:r>
            <a:endParaRPr sz="2800" dirty="0">
              <a:solidFill>
                <a:schemeClr val="dk1"/>
              </a:solidFill>
              <a:latin typeface="Poppins" panose="00000500000000000000" pitchFamily="50" charset="0"/>
              <a:ea typeface="Arial"/>
              <a:cs typeface="Poppins" panose="00000500000000000000" pitchFamily="50" charset="0"/>
              <a:sym typeface="Arial"/>
            </a:endParaRPr>
          </a:p>
        </p:txBody>
      </p:sp>
      <p:sp>
        <p:nvSpPr>
          <p:cNvPr id="73" name="Google Shape;127;p4">
            <a:extLst>
              <a:ext uri="{FF2B5EF4-FFF2-40B4-BE49-F238E27FC236}">
                <a16:creationId xmlns:a16="http://schemas.microsoft.com/office/drawing/2014/main" id="{02C3EEAE-59AF-5084-F77B-45CCC210F1BA}"/>
              </a:ext>
            </a:extLst>
          </p:cNvPr>
          <p:cNvSpPr txBox="1"/>
          <p:nvPr/>
        </p:nvSpPr>
        <p:spPr>
          <a:xfrm>
            <a:off x="10995518" y="5534493"/>
            <a:ext cx="2644280"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200" dirty="0">
                <a:solidFill>
                  <a:srgbClr val="FFFFFF"/>
                </a:solidFill>
                <a:latin typeface="Poppins" panose="00000500000000000000" pitchFamily="50" charset="0"/>
                <a:ea typeface="Arial"/>
                <a:cs typeface="Poppins" panose="00000500000000000000" pitchFamily="50" charset="0"/>
                <a:sym typeface="Arial"/>
              </a:rPr>
              <a:t>Cash (28 Oct 2024)</a:t>
            </a:r>
            <a:br>
              <a:rPr lang="en-AU" sz="1200" dirty="0">
                <a:solidFill>
                  <a:srgbClr val="FFFFFF"/>
                </a:solidFill>
                <a:latin typeface="Poppins" panose="00000500000000000000" pitchFamily="50" charset="0"/>
                <a:ea typeface="Arial"/>
                <a:cs typeface="Poppins" panose="00000500000000000000" pitchFamily="50" charset="0"/>
                <a:sym typeface="Arial"/>
              </a:rPr>
            </a:br>
            <a:r>
              <a:rPr lang="en-AU" sz="1200" dirty="0">
                <a:solidFill>
                  <a:srgbClr val="FFFFFF"/>
                </a:solidFill>
                <a:latin typeface="Poppins" panose="00000500000000000000" pitchFamily="50" charset="0"/>
                <a:ea typeface="Arial"/>
                <a:cs typeface="Poppins" panose="00000500000000000000" pitchFamily="50" charset="0"/>
                <a:sym typeface="Arial"/>
              </a:rPr>
              <a:t>incl. $2m capital raise</a:t>
            </a:r>
            <a:endParaRPr sz="1200" dirty="0">
              <a:solidFill>
                <a:schemeClr val="dk1"/>
              </a:solidFill>
              <a:latin typeface="Poppins" panose="00000500000000000000" pitchFamily="50" charset="0"/>
              <a:ea typeface="Arial"/>
              <a:cs typeface="Poppins" panose="00000500000000000000" pitchFamily="50" charset="0"/>
              <a:sym typeface="Arial"/>
            </a:endParaRPr>
          </a:p>
        </p:txBody>
      </p:sp>
      <p:sp>
        <p:nvSpPr>
          <p:cNvPr id="89" name="Google Shape;143;p4">
            <a:extLst>
              <a:ext uri="{FF2B5EF4-FFF2-40B4-BE49-F238E27FC236}">
                <a16:creationId xmlns:a16="http://schemas.microsoft.com/office/drawing/2014/main" id="{6C2D8CFD-3356-DE6B-93FF-DAC836277FE0}"/>
              </a:ext>
            </a:extLst>
          </p:cNvPr>
          <p:cNvSpPr txBox="1"/>
          <p:nvPr/>
        </p:nvSpPr>
        <p:spPr>
          <a:xfrm>
            <a:off x="13964563" y="5074944"/>
            <a:ext cx="1181803" cy="430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2800" b="1" dirty="0">
                <a:solidFill>
                  <a:srgbClr val="FFFFFF"/>
                </a:solidFill>
                <a:latin typeface="Poppins" panose="00000500000000000000" pitchFamily="50" charset="0"/>
                <a:ea typeface="Arial"/>
                <a:cs typeface="Poppins" panose="00000500000000000000" pitchFamily="50" charset="0"/>
                <a:sym typeface="Arial"/>
              </a:rPr>
              <a:t>11m</a:t>
            </a:r>
            <a:endParaRPr sz="2800" dirty="0">
              <a:solidFill>
                <a:schemeClr val="dk1"/>
              </a:solidFill>
              <a:latin typeface="Poppins" panose="00000500000000000000" pitchFamily="50" charset="0"/>
              <a:ea typeface="Arial"/>
              <a:cs typeface="Poppins" panose="00000500000000000000" pitchFamily="50" charset="0"/>
              <a:sym typeface="Arial"/>
            </a:endParaRPr>
          </a:p>
        </p:txBody>
      </p:sp>
      <p:sp>
        <p:nvSpPr>
          <p:cNvPr id="90" name="Google Shape;144;p4">
            <a:extLst>
              <a:ext uri="{FF2B5EF4-FFF2-40B4-BE49-F238E27FC236}">
                <a16:creationId xmlns:a16="http://schemas.microsoft.com/office/drawing/2014/main" id="{49B82E6B-555C-93A2-312C-90831D43045B}"/>
              </a:ext>
            </a:extLst>
          </p:cNvPr>
          <p:cNvSpPr txBox="1"/>
          <p:nvPr/>
        </p:nvSpPr>
        <p:spPr>
          <a:xfrm>
            <a:off x="13964562" y="5534493"/>
            <a:ext cx="4018636"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200" dirty="0">
                <a:solidFill>
                  <a:srgbClr val="FFFFFF"/>
                </a:solidFill>
                <a:latin typeface="Poppins" panose="00000500000000000000" pitchFamily="50" charset="0"/>
                <a:ea typeface="Arial"/>
                <a:cs typeface="Poppins" panose="00000500000000000000" pitchFamily="50" charset="0"/>
                <a:sym typeface="Arial"/>
              </a:rPr>
              <a:t>EUR shares ~$700k @ 6.2c</a:t>
            </a:r>
            <a:r>
              <a:rPr lang="en-AU" sz="1200" dirty="0">
                <a:solidFill>
                  <a:schemeClr val="dk1"/>
                </a:solidFill>
                <a:latin typeface="Poppins" panose="00000500000000000000" pitchFamily="50" charset="0"/>
                <a:ea typeface="Arial"/>
                <a:cs typeface="Poppins" panose="00000500000000000000" pitchFamily="50" charset="0"/>
                <a:sym typeface="Arial"/>
              </a:rPr>
              <a:t> </a:t>
            </a:r>
            <a:r>
              <a:rPr lang="en-AU" sz="1200" dirty="0">
                <a:solidFill>
                  <a:srgbClr val="FFFFFF"/>
                </a:solidFill>
                <a:latin typeface="Poppins" panose="00000500000000000000" pitchFamily="50" charset="0"/>
                <a:ea typeface="Arial"/>
                <a:cs typeface="Poppins" panose="00000500000000000000" pitchFamily="50" charset="0"/>
                <a:sym typeface="Arial"/>
              </a:rPr>
              <a:t>(6 Dec 2024)</a:t>
            </a:r>
            <a:br>
              <a:rPr lang="en-AU" sz="1200" dirty="0">
                <a:solidFill>
                  <a:srgbClr val="FFFFFF"/>
                </a:solidFill>
                <a:latin typeface="Poppins" panose="00000500000000000000" pitchFamily="50" charset="0"/>
                <a:ea typeface="Arial"/>
                <a:cs typeface="Poppins" panose="00000500000000000000" pitchFamily="50" charset="0"/>
                <a:sym typeface="Arial"/>
              </a:rPr>
            </a:br>
            <a:r>
              <a:rPr lang="en-AU" sz="1200" dirty="0">
                <a:solidFill>
                  <a:srgbClr val="FFFFFF"/>
                </a:solidFill>
                <a:latin typeface="Poppins" panose="00000500000000000000" pitchFamily="50" charset="0"/>
                <a:ea typeface="Arial"/>
                <a:cs typeface="Poppins" panose="00000500000000000000" pitchFamily="50" charset="0"/>
                <a:sym typeface="Arial"/>
              </a:rPr>
              <a:t>Excludes 11.02% interest in CAA Mining Ltd (Ghana)</a:t>
            </a:r>
            <a:endParaRPr sz="1200" dirty="0">
              <a:solidFill>
                <a:schemeClr val="dk1"/>
              </a:solidFill>
              <a:latin typeface="Poppins" panose="00000500000000000000" pitchFamily="50" charset="0"/>
              <a:ea typeface="Arial"/>
              <a:cs typeface="Poppins" panose="00000500000000000000" pitchFamily="50" charset="0"/>
              <a:sym typeface="Arial"/>
            </a:endParaRPr>
          </a:p>
        </p:txBody>
      </p:sp>
      <p:sp>
        <p:nvSpPr>
          <p:cNvPr id="5" name="Google Shape;132;p4">
            <a:extLst>
              <a:ext uri="{FF2B5EF4-FFF2-40B4-BE49-F238E27FC236}">
                <a16:creationId xmlns:a16="http://schemas.microsoft.com/office/drawing/2014/main" id="{1674D5E9-3C44-DBD9-BB41-6A85E9FB398D}"/>
              </a:ext>
            </a:extLst>
          </p:cNvPr>
          <p:cNvSpPr txBox="1"/>
          <p:nvPr/>
        </p:nvSpPr>
        <p:spPr>
          <a:xfrm>
            <a:off x="10995518" y="7255387"/>
            <a:ext cx="6022384"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AU" sz="1600" dirty="0">
                <a:solidFill>
                  <a:srgbClr val="FFFFFF"/>
                </a:solidFill>
                <a:latin typeface="Poppins" panose="00000500000000000000" pitchFamily="50" charset="0"/>
                <a:cs typeface="Poppins" panose="00000500000000000000" pitchFamily="50" charset="0"/>
              </a:rPr>
              <a:t>Jetmax Trading</a:t>
            </a:r>
            <a:endParaRPr sz="1600" dirty="0">
              <a:solidFill>
                <a:srgbClr val="FFFFFF"/>
              </a:solidFill>
              <a:latin typeface="Poppins" panose="00000500000000000000" pitchFamily="50" charset="0"/>
              <a:cs typeface="Poppins" panose="00000500000000000000" pitchFamily="50" charset="0"/>
              <a:sym typeface="Arial"/>
            </a:endParaRPr>
          </a:p>
        </p:txBody>
      </p:sp>
      <p:sp>
        <p:nvSpPr>
          <p:cNvPr id="7" name="Google Shape;133;p4">
            <a:extLst>
              <a:ext uri="{FF2B5EF4-FFF2-40B4-BE49-F238E27FC236}">
                <a16:creationId xmlns:a16="http://schemas.microsoft.com/office/drawing/2014/main" id="{D724487E-7455-2607-4A49-590B435A8CE1}"/>
              </a:ext>
            </a:extLst>
          </p:cNvPr>
          <p:cNvSpPr txBox="1"/>
          <p:nvPr/>
        </p:nvSpPr>
        <p:spPr>
          <a:xfrm>
            <a:off x="17587781" y="7255387"/>
            <a:ext cx="547819" cy="24622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AU" sz="1600" dirty="0">
                <a:solidFill>
                  <a:srgbClr val="FFFFFF"/>
                </a:solidFill>
                <a:latin typeface="Poppins" panose="00000500000000000000" pitchFamily="50" charset="0"/>
                <a:ea typeface="Arial"/>
                <a:cs typeface="Poppins" panose="00000500000000000000" pitchFamily="50" charset="0"/>
                <a:sym typeface="Arial"/>
              </a:rPr>
              <a:t>4.91%</a:t>
            </a:r>
            <a:endParaRPr sz="1600" dirty="0">
              <a:solidFill>
                <a:schemeClr val="dk1"/>
              </a:solidFill>
              <a:latin typeface="Poppins" panose="00000500000000000000" pitchFamily="50" charset="0"/>
              <a:ea typeface="Arial"/>
              <a:cs typeface="Poppins" panose="00000500000000000000" pitchFamily="50" charset="0"/>
              <a:sym typeface="Arial"/>
            </a:endParaRPr>
          </a:p>
        </p:txBody>
      </p:sp>
      <p:sp>
        <p:nvSpPr>
          <p:cNvPr id="4" name="TextBox 3">
            <a:extLst>
              <a:ext uri="{FF2B5EF4-FFF2-40B4-BE49-F238E27FC236}">
                <a16:creationId xmlns:a16="http://schemas.microsoft.com/office/drawing/2014/main" id="{ED148CCC-C164-0D73-0C12-B6F11AB6111D}"/>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solidFill>
                  <a:schemeClr val="bg1"/>
                </a:solidFill>
                <a:latin typeface="Poppins"/>
              </a:rPr>
              <a:t>4</a:t>
            </a:fld>
            <a:endParaRPr lang="en-AU" sz="1600" dirty="0">
              <a:solidFill>
                <a:schemeClr val="bg1"/>
              </a:solidFill>
            </a:endParaRPr>
          </a:p>
        </p:txBody>
      </p:sp>
      <p:pic>
        <p:nvPicPr>
          <p:cNvPr id="6" name="Google Shape;33;p1">
            <a:extLst>
              <a:ext uri="{FF2B5EF4-FFF2-40B4-BE49-F238E27FC236}">
                <a16:creationId xmlns:a16="http://schemas.microsoft.com/office/drawing/2014/main" id="{90959493-710C-7422-A4C9-552191CDE7E5}"/>
              </a:ext>
            </a:extLst>
          </p:cNvPr>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100000" contrast="100000"/>
                    </a14:imgEffect>
                  </a14:imgLayer>
                </a14:imgProps>
              </a:ext>
            </a:extLst>
          </a:blip>
          <a:srcRect/>
          <a:stretch/>
        </p:blipFill>
        <p:spPr>
          <a:xfrm>
            <a:off x="14995800" y="495300"/>
            <a:ext cx="2606400" cy="1166400"/>
          </a:xfrm>
          <a:prstGeom prst="rect">
            <a:avLst/>
          </a:prstGeom>
          <a:noFill/>
          <a:ln>
            <a:noFill/>
          </a:ln>
        </p:spPr>
      </p:pic>
    </p:spTree>
    <p:extLst>
      <p:ext uri="{BB962C8B-B14F-4D97-AF65-F5344CB8AC3E}">
        <p14:creationId xmlns:p14="http://schemas.microsoft.com/office/powerpoint/2010/main" val="389708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50A7DB45-8D75-E366-CA86-65FD52E51DAF}"/>
              </a:ext>
            </a:extLst>
          </p:cNvPr>
          <p:cNvSpPr/>
          <p:nvPr/>
        </p:nvSpPr>
        <p:spPr>
          <a:xfrm rot="16200000">
            <a:off x="7915275" y="-85724"/>
            <a:ext cx="10287000" cy="10458450"/>
          </a:xfrm>
          <a:prstGeom prst="round2SameRect">
            <a:avLst>
              <a:gd name="adj1" fmla="val 12778"/>
              <a:gd name="adj2" fmla="val 0"/>
            </a:avLst>
          </a:prstGeom>
          <a:solidFill>
            <a:srgbClr val="FFFB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Box 13">
            <a:extLst>
              <a:ext uri="{FF2B5EF4-FFF2-40B4-BE49-F238E27FC236}">
                <a16:creationId xmlns:a16="http://schemas.microsoft.com/office/drawing/2014/main" id="{C89116E7-4685-C77F-105E-B3488923679E}"/>
              </a:ext>
            </a:extLst>
          </p:cNvPr>
          <p:cNvSpPr txBox="1"/>
          <p:nvPr/>
        </p:nvSpPr>
        <p:spPr>
          <a:xfrm>
            <a:off x="11642765" y="5679109"/>
            <a:ext cx="2832018" cy="553998"/>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lnSpc>
                <a:spcPct val="100000"/>
              </a:lnSpc>
            </a:pPr>
            <a:r>
              <a:rPr lang="en-GB" sz="1800" dirty="0"/>
              <a:t>Katika Resources Ltd (Tanzania)</a:t>
            </a:r>
          </a:p>
        </p:txBody>
      </p:sp>
      <p:sp>
        <p:nvSpPr>
          <p:cNvPr id="2" name="TextBox 2">
            <a:extLst>
              <a:ext uri="{FF2B5EF4-FFF2-40B4-BE49-F238E27FC236}">
                <a16:creationId xmlns:a16="http://schemas.microsoft.com/office/drawing/2014/main" id="{E6C67FA2-235D-3290-9C80-FB37EAEBE490}"/>
              </a:ext>
            </a:extLst>
          </p:cNvPr>
          <p:cNvSpPr txBox="1"/>
          <p:nvPr/>
        </p:nvSpPr>
        <p:spPr>
          <a:xfrm>
            <a:off x="7829549" y="1029257"/>
            <a:ext cx="10458451" cy="863313"/>
          </a:xfrm>
          <a:prstGeom prst="rect">
            <a:avLst/>
          </a:prstGeom>
        </p:spPr>
        <p:txBody>
          <a:bodyPr wrap="square" lIns="0" tIns="0" rIns="0" bIns="0" rtlCol="0" anchor="t">
            <a:spAutoFit/>
          </a:bodyPr>
          <a:lstStyle/>
          <a:p>
            <a:pPr marL="0" lvl="0" indent="0" algn="ctr">
              <a:lnSpc>
                <a:spcPct val="80000"/>
              </a:lnSpc>
              <a:spcBef>
                <a:spcPct val="0"/>
              </a:spcBef>
            </a:pPr>
            <a:r>
              <a:rPr lang="en-US" sz="6600" spc="-500" dirty="0">
                <a:solidFill>
                  <a:srgbClr val="FCAE1A"/>
                </a:solidFill>
                <a:latin typeface="Poppins"/>
              </a:rPr>
              <a:t>Ownership Structure</a:t>
            </a:r>
          </a:p>
        </p:txBody>
      </p:sp>
      <p:sp>
        <p:nvSpPr>
          <p:cNvPr id="3" name="TextBox 2">
            <a:extLst>
              <a:ext uri="{FF2B5EF4-FFF2-40B4-BE49-F238E27FC236}">
                <a16:creationId xmlns:a16="http://schemas.microsoft.com/office/drawing/2014/main" id="{8140B9A6-F2F4-7940-BE92-B01B542F9EB9}"/>
              </a:ext>
            </a:extLst>
          </p:cNvPr>
          <p:cNvSpPr txBox="1"/>
          <p:nvPr/>
        </p:nvSpPr>
        <p:spPr>
          <a:xfrm>
            <a:off x="933451" y="3121687"/>
            <a:ext cx="4933949" cy="1828193"/>
          </a:xfrm>
          <a:prstGeom prst="rect">
            <a:avLst/>
          </a:prstGeom>
        </p:spPr>
        <p:txBody>
          <a:bodyPr wrap="square" lIns="0" tIns="0" rIns="0" bIns="0" rtlCol="0" anchor="t">
            <a:spAutoFit/>
          </a:bodyPr>
          <a:lstStyle>
            <a:defPPr>
              <a:defRPr lang="en-US"/>
            </a:defPPr>
            <a:lvl1pPr lvl="0" indent="0">
              <a:lnSpc>
                <a:spcPct val="80000"/>
              </a:lnSpc>
              <a:spcBef>
                <a:spcPct val="0"/>
              </a:spcBef>
              <a:defRPr sz="6600" spc="-500">
                <a:solidFill>
                  <a:srgbClr val="F37021"/>
                </a:solidFill>
                <a:latin typeface="Poppins"/>
              </a:defRPr>
            </a:lvl1pPr>
          </a:lstStyle>
          <a:p>
            <a:r>
              <a:rPr lang="en-US" sz="7200" dirty="0"/>
              <a:t>Relevant Entities</a:t>
            </a:r>
          </a:p>
        </p:txBody>
      </p:sp>
      <p:sp>
        <p:nvSpPr>
          <p:cNvPr id="5" name="TextBox 13">
            <a:extLst>
              <a:ext uri="{FF2B5EF4-FFF2-40B4-BE49-F238E27FC236}">
                <a16:creationId xmlns:a16="http://schemas.microsoft.com/office/drawing/2014/main" id="{0C929FCD-FCFF-0BE6-2572-BEB448D189E4}"/>
              </a:ext>
            </a:extLst>
          </p:cNvPr>
          <p:cNvSpPr txBox="1"/>
          <p:nvPr/>
        </p:nvSpPr>
        <p:spPr>
          <a:xfrm>
            <a:off x="1514476" y="5264229"/>
            <a:ext cx="5638800" cy="507831"/>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r>
              <a:rPr lang="en-GB" sz="2400" dirty="0"/>
              <a:t>Linx Resources Pty Ltd (Australia)</a:t>
            </a:r>
          </a:p>
        </p:txBody>
      </p:sp>
      <p:sp>
        <p:nvSpPr>
          <p:cNvPr id="9" name="TextBox 13">
            <a:extLst>
              <a:ext uri="{FF2B5EF4-FFF2-40B4-BE49-F238E27FC236}">
                <a16:creationId xmlns:a16="http://schemas.microsoft.com/office/drawing/2014/main" id="{834B12B9-BFB7-8AEE-209C-EC9808BD6E20}"/>
              </a:ext>
            </a:extLst>
          </p:cNvPr>
          <p:cNvSpPr txBox="1"/>
          <p:nvPr/>
        </p:nvSpPr>
        <p:spPr>
          <a:xfrm>
            <a:off x="1514476" y="6048118"/>
            <a:ext cx="5638800" cy="507831"/>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r>
              <a:rPr lang="en-GB" sz="2400" dirty="0"/>
              <a:t>Oryx Resources Ltd (United Kingdom)</a:t>
            </a:r>
          </a:p>
        </p:txBody>
      </p:sp>
      <p:sp>
        <p:nvSpPr>
          <p:cNvPr id="10" name="TextBox 13">
            <a:extLst>
              <a:ext uri="{FF2B5EF4-FFF2-40B4-BE49-F238E27FC236}">
                <a16:creationId xmlns:a16="http://schemas.microsoft.com/office/drawing/2014/main" id="{6638DB57-DBD1-2D59-5CD4-2FCFD50F3271}"/>
              </a:ext>
            </a:extLst>
          </p:cNvPr>
          <p:cNvSpPr txBox="1"/>
          <p:nvPr/>
        </p:nvSpPr>
        <p:spPr>
          <a:xfrm>
            <a:off x="1514476" y="6832007"/>
            <a:ext cx="5638800" cy="507831"/>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r>
              <a:rPr lang="en-GB" sz="2400" dirty="0"/>
              <a:t>Katika Resources Ltd (Tanzania)</a:t>
            </a:r>
          </a:p>
        </p:txBody>
      </p:sp>
      <p:sp>
        <p:nvSpPr>
          <p:cNvPr id="6" name="TextBox 13">
            <a:extLst>
              <a:ext uri="{FF2B5EF4-FFF2-40B4-BE49-F238E27FC236}">
                <a16:creationId xmlns:a16="http://schemas.microsoft.com/office/drawing/2014/main" id="{282EE5C7-CA9E-E702-EFA5-0F6FAC932583}"/>
              </a:ext>
            </a:extLst>
          </p:cNvPr>
          <p:cNvSpPr txBox="1"/>
          <p:nvPr/>
        </p:nvSpPr>
        <p:spPr>
          <a:xfrm>
            <a:off x="1676400" y="7483614"/>
            <a:ext cx="4210049" cy="707886"/>
          </a:xfrm>
          <a:prstGeom prst="rect">
            <a:avLst/>
          </a:prstGeom>
        </p:spPr>
        <p:txBody>
          <a:bodyPr wrap="square" lIns="0" tIns="0" rIns="0" bIns="0" rtlCol="0" anchor="t">
            <a:spAutoFit/>
          </a:bodyPr>
          <a:lstStyle>
            <a:defPPr>
              <a:defRPr lang="en-US"/>
            </a:defPPr>
            <a:lvl1pPr algn="just">
              <a:lnSpc>
                <a:spcPct val="120000"/>
              </a:lnSpc>
              <a:defRPr spc="-56">
                <a:latin typeface="Poppins"/>
              </a:defRPr>
            </a:lvl1pPr>
          </a:lstStyle>
          <a:p>
            <a:pPr marL="285750" lvl="1" indent="-285750">
              <a:lnSpc>
                <a:spcPct val="150000"/>
              </a:lnSpc>
              <a:buFont typeface="Arial" panose="020B0604020202020204" pitchFamily="34" charset="0"/>
              <a:buChar char="•"/>
            </a:pPr>
            <a:r>
              <a:rPr lang="en-GB" sz="1600" spc="0" dirty="0">
                <a:latin typeface="Poppins" panose="00000500000000000000" pitchFamily="50" charset="0"/>
                <a:cs typeface="Poppins" panose="00000500000000000000" pitchFamily="50" charset="0"/>
              </a:rPr>
              <a:t>Manyoni Project (Tanzania) – 100%</a:t>
            </a:r>
          </a:p>
          <a:p>
            <a:pPr marL="285750" lvl="1" indent="-285750">
              <a:lnSpc>
                <a:spcPct val="150000"/>
              </a:lnSpc>
              <a:buFont typeface="Arial" panose="020B0604020202020204" pitchFamily="34" charset="0"/>
              <a:buChar char="•"/>
            </a:pPr>
            <a:r>
              <a:rPr lang="en-GB" sz="1600" spc="0" dirty="0">
                <a:latin typeface="Poppins" panose="00000500000000000000" pitchFamily="50" charset="0"/>
                <a:cs typeface="Poppins" panose="00000500000000000000" pitchFamily="50" charset="0"/>
              </a:rPr>
              <a:t>Octavo Project (Tanzania) – 100%</a:t>
            </a:r>
          </a:p>
        </p:txBody>
      </p:sp>
      <p:sp>
        <p:nvSpPr>
          <p:cNvPr id="7" name="Freeform: Shape 6">
            <a:extLst>
              <a:ext uri="{FF2B5EF4-FFF2-40B4-BE49-F238E27FC236}">
                <a16:creationId xmlns:a16="http://schemas.microsoft.com/office/drawing/2014/main" id="{87662DF2-9324-A66B-3866-20A73978E38A}"/>
              </a:ext>
            </a:extLst>
          </p:cNvPr>
          <p:cNvSpPr/>
          <p:nvPr/>
        </p:nvSpPr>
        <p:spPr>
          <a:xfrm rot="10800000">
            <a:off x="1000124" y="6203782"/>
            <a:ext cx="219076" cy="31131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8020FF8-C948-8804-E984-81B8AAF95916}"/>
              </a:ext>
            </a:extLst>
          </p:cNvPr>
          <p:cNvSpPr/>
          <p:nvPr/>
        </p:nvSpPr>
        <p:spPr>
          <a:xfrm rot="10800000">
            <a:off x="1000124" y="5441782"/>
            <a:ext cx="219076" cy="31131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859DF3E-52FA-731A-1C6C-55A95A3ACB66}"/>
              </a:ext>
            </a:extLst>
          </p:cNvPr>
          <p:cNvSpPr/>
          <p:nvPr/>
        </p:nvSpPr>
        <p:spPr>
          <a:xfrm rot="10800000">
            <a:off x="1000124" y="6972300"/>
            <a:ext cx="219076" cy="311318"/>
          </a:xfrm>
          <a:custGeom>
            <a:avLst/>
            <a:gdLst>
              <a:gd name="connsiteX0" fmla="*/ 5905500 w 5905500"/>
              <a:gd name="connsiteY0" fmla="*/ 0 h 10286999"/>
              <a:gd name="connsiteX1" fmla="*/ 5905500 w 5905500"/>
              <a:gd name="connsiteY1" fmla="*/ 10286999 h 10286999"/>
              <a:gd name="connsiteX2" fmla="*/ 0 w 5905500"/>
              <a:gd name="connsiteY2" fmla="*/ 5143499 h 10286999"/>
              <a:gd name="connsiteX3" fmla="*/ 5905500 w 5905500"/>
              <a:gd name="connsiteY3" fmla="*/ 0 h 10286999"/>
            </a:gdLst>
            <a:ahLst/>
            <a:cxnLst>
              <a:cxn ang="0">
                <a:pos x="connsiteX0" y="connsiteY0"/>
              </a:cxn>
              <a:cxn ang="0">
                <a:pos x="connsiteX1" y="connsiteY1"/>
              </a:cxn>
              <a:cxn ang="0">
                <a:pos x="connsiteX2" y="connsiteY2"/>
              </a:cxn>
              <a:cxn ang="0">
                <a:pos x="connsiteX3" y="connsiteY3"/>
              </a:cxn>
            </a:cxnLst>
            <a:rect l="l" t="t" r="r" b="b"/>
            <a:pathLst>
              <a:path w="5905500" h="10286999">
                <a:moveTo>
                  <a:pt x="5905500" y="0"/>
                </a:moveTo>
                <a:lnTo>
                  <a:pt x="5905500" y="10286999"/>
                </a:lnTo>
                <a:cubicBezTo>
                  <a:pt x="2643983" y="10286999"/>
                  <a:pt x="0" y="7984176"/>
                  <a:pt x="0" y="5143499"/>
                </a:cubicBezTo>
                <a:cubicBezTo>
                  <a:pt x="0" y="2302823"/>
                  <a:pt x="2643983" y="0"/>
                  <a:pt x="5905500" y="0"/>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13">
            <a:extLst>
              <a:ext uri="{FF2B5EF4-FFF2-40B4-BE49-F238E27FC236}">
                <a16:creationId xmlns:a16="http://schemas.microsoft.com/office/drawing/2014/main" id="{2490DFC7-4A94-A099-A6D9-36A602231490}"/>
              </a:ext>
            </a:extLst>
          </p:cNvPr>
          <p:cNvSpPr txBox="1"/>
          <p:nvPr/>
        </p:nvSpPr>
        <p:spPr>
          <a:xfrm>
            <a:off x="10734674" y="2113954"/>
            <a:ext cx="4648200" cy="592470"/>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2800" dirty="0">
                <a:solidFill>
                  <a:srgbClr val="F37021"/>
                </a:solidFill>
              </a:rPr>
              <a:t>MOAB Minerals Ltd</a:t>
            </a:r>
          </a:p>
        </p:txBody>
      </p:sp>
      <p:sp>
        <p:nvSpPr>
          <p:cNvPr id="27" name="TextBox 13">
            <a:extLst>
              <a:ext uri="{FF2B5EF4-FFF2-40B4-BE49-F238E27FC236}">
                <a16:creationId xmlns:a16="http://schemas.microsoft.com/office/drawing/2014/main" id="{439D0941-84FE-3E38-E066-CDC4E6294EF4}"/>
              </a:ext>
            </a:extLst>
          </p:cNvPr>
          <p:cNvSpPr txBox="1"/>
          <p:nvPr/>
        </p:nvSpPr>
        <p:spPr>
          <a:xfrm>
            <a:off x="12030074" y="2613856"/>
            <a:ext cx="2057401" cy="507831"/>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2400" dirty="0"/>
              <a:t>(ASX: MOM)</a:t>
            </a:r>
          </a:p>
        </p:txBody>
      </p:sp>
      <p:sp>
        <p:nvSpPr>
          <p:cNvPr id="30" name="TextBox 13">
            <a:extLst>
              <a:ext uri="{FF2B5EF4-FFF2-40B4-BE49-F238E27FC236}">
                <a16:creationId xmlns:a16="http://schemas.microsoft.com/office/drawing/2014/main" id="{1BED70F4-09FD-959D-E588-17A53F252232}"/>
              </a:ext>
            </a:extLst>
          </p:cNvPr>
          <p:cNvSpPr txBox="1"/>
          <p:nvPr/>
        </p:nvSpPr>
        <p:spPr>
          <a:xfrm>
            <a:off x="8262936" y="3628402"/>
            <a:ext cx="4648200" cy="592470"/>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2800" dirty="0">
                <a:solidFill>
                  <a:srgbClr val="F37021"/>
                </a:solidFill>
              </a:rPr>
              <a:t>94%</a:t>
            </a:r>
          </a:p>
        </p:txBody>
      </p:sp>
      <p:sp>
        <p:nvSpPr>
          <p:cNvPr id="31" name="TextBox 13">
            <a:extLst>
              <a:ext uri="{FF2B5EF4-FFF2-40B4-BE49-F238E27FC236}">
                <a16:creationId xmlns:a16="http://schemas.microsoft.com/office/drawing/2014/main" id="{220C52FC-AD3F-2003-67E6-586F208E6927}"/>
              </a:ext>
            </a:extLst>
          </p:cNvPr>
          <p:cNvSpPr txBox="1"/>
          <p:nvPr/>
        </p:nvSpPr>
        <p:spPr>
          <a:xfrm>
            <a:off x="8986042" y="4177659"/>
            <a:ext cx="3214688" cy="553998"/>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lnSpc>
                <a:spcPct val="100000"/>
              </a:lnSpc>
            </a:pPr>
            <a:r>
              <a:rPr lang="en-GB" sz="1800" dirty="0"/>
              <a:t>Linx Resources Pty Ltd (Australia)</a:t>
            </a:r>
          </a:p>
        </p:txBody>
      </p:sp>
      <p:sp>
        <p:nvSpPr>
          <p:cNvPr id="33" name="TextBox 13">
            <a:extLst>
              <a:ext uri="{FF2B5EF4-FFF2-40B4-BE49-F238E27FC236}">
                <a16:creationId xmlns:a16="http://schemas.microsoft.com/office/drawing/2014/main" id="{FE3A4895-3375-A21A-260E-A6930B581F3F}"/>
              </a:ext>
            </a:extLst>
          </p:cNvPr>
          <p:cNvSpPr txBox="1"/>
          <p:nvPr/>
        </p:nvSpPr>
        <p:spPr>
          <a:xfrm>
            <a:off x="13206412" y="3628402"/>
            <a:ext cx="4648200" cy="592470"/>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2800" dirty="0">
                <a:solidFill>
                  <a:srgbClr val="F37021"/>
                </a:solidFill>
              </a:rPr>
              <a:t>100%</a:t>
            </a:r>
          </a:p>
        </p:txBody>
      </p:sp>
      <p:sp>
        <p:nvSpPr>
          <p:cNvPr id="37" name="TextBox 13">
            <a:extLst>
              <a:ext uri="{FF2B5EF4-FFF2-40B4-BE49-F238E27FC236}">
                <a16:creationId xmlns:a16="http://schemas.microsoft.com/office/drawing/2014/main" id="{A7A946E5-4938-FBEC-5153-A3E592B9B513}"/>
              </a:ext>
            </a:extLst>
          </p:cNvPr>
          <p:cNvSpPr txBox="1"/>
          <p:nvPr/>
        </p:nvSpPr>
        <p:spPr>
          <a:xfrm>
            <a:off x="10734674" y="5142850"/>
            <a:ext cx="4648200" cy="592470"/>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2800" dirty="0">
                <a:solidFill>
                  <a:srgbClr val="F37021"/>
                </a:solidFill>
              </a:rPr>
              <a:t>80%</a:t>
            </a:r>
          </a:p>
        </p:txBody>
      </p:sp>
      <p:sp>
        <p:nvSpPr>
          <p:cNvPr id="44" name="TextBox 13">
            <a:extLst>
              <a:ext uri="{FF2B5EF4-FFF2-40B4-BE49-F238E27FC236}">
                <a16:creationId xmlns:a16="http://schemas.microsoft.com/office/drawing/2014/main" id="{75E5C90D-C3E5-AC54-AEC3-636B1006C358}"/>
              </a:ext>
            </a:extLst>
          </p:cNvPr>
          <p:cNvSpPr txBox="1"/>
          <p:nvPr/>
        </p:nvSpPr>
        <p:spPr>
          <a:xfrm>
            <a:off x="8262936" y="6657299"/>
            <a:ext cx="4648200" cy="592470"/>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2800" dirty="0">
                <a:solidFill>
                  <a:srgbClr val="F37021"/>
                </a:solidFill>
              </a:rPr>
              <a:t>Manyoni Project</a:t>
            </a:r>
          </a:p>
        </p:txBody>
      </p:sp>
      <p:sp>
        <p:nvSpPr>
          <p:cNvPr id="45" name="TextBox 13">
            <a:extLst>
              <a:ext uri="{FF2B5EF4-FFF2-40B4-BE49-F238E27FC236}">
                <a16:creationId xmlns:a16="http://schemas.microsoft.com/office/drawing/2014/main" id="{42B15E1F-990C-330A-062E-C26043D3B642}"/>
              </a:ext>
            </a:extLst>
          </p:cNvPr>
          <p:cNvSpPr txBox="1"/>
          <p:nvPr/>
        </p:nvSpPr>
        <p:spPr>
          <a:xfrm>
            <a:off x="9558336" y="7215857"/>
            <a:ext cx="2057401" cy="380873"/>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1800" dirty="0"/>
              <a:t>(Tanzania)</a:t>
            </a:r>
          </a:p>
        </p:txBody>
      </p:sp>
      <p:sp>
        <p:nvSpPr>
          <p:cNvPr id="42" name="TextBox 13">
            <a:extLst>
              <a:ext uri="{FF2B5EF4-FFF2-40B4-BE49-F238E27FC236}">
                <a16:creationId xmlns:a16="http://schemas.microsoft.com/office/drawing/2014/main" id="{FF8CF762-0BAA-6FFB-B5C9-E9E160831DBD}"/>
              </a:ext>
            </a:extLst>
          </p:cNvPr>
          <p:cNvSpPr txBox="1"/>
          <p:nvPr/>
        </p:nvSpPr>
        <p:spPr>
          <a:xfrm>
            <a:off x="13206412" y="6657299"/>
            <a:ext cx="4648200" cy="592470"/>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2800" dirty="0">
                <a:solidFill>
                  <a:srgbClr val="F37021"/>
                </a:solidFill>
              </a:rPr>
              <a:t>Octavo Project</a:t>
            </a:r>
          </a:p>
        </p:txBody>
      </p:sp>
      <p:sp>
        <p:nvSpPr>
          <p:cNvPr id="43" name="TextBox 13">
            <a:extLst>
              <a:ext uri="{FF2B5EF4-FFF2-40B4-BE49-F238E27FC236}">
                <a16:creationId xmlns:a16="http://schemas.microsoft.com/office/drawing/2014/main" id="{3409DC2E-CCEE-F283-E294-1939E3D69BEE}"/>
              </a:ext>
            </a:extLst>
          </p:cNvPr>
          <p:cNvSpPr txBox="1"/>
          <p:nvPr/>
        </p:nvSpPr>
        <p:spPr>
          <a:xfrm>
            <a:off x="14501812" y="7215857"/>
            <a:ext cx="2057401" cy="380873"/>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r>
              <a:rPr lang="en-GB" sz="1800" dirty="0"/>
              <a:t>(Tanzania)</a:t>
            </a:r>
          </a:p>
        </p:txBody>
      </p:sp>
      <p:cxnSp>
        <p:nvCxnSpPr>
          <p:cNvPr id="47" name="Connector: Elbow 46">
            <a:extLst>
              <a:ext uri="{FF2B5EF4-FFF2-40B4-BE49-F238E27FC236}">
                <a16:creationId xmlns:a16="http://schemas.microsoft.com/office/drawing/2014/main" id="{616069CD-D255-2A92-4E57-D43733CE04C5}"/>
              </a:ext>
            </a:extLst>
          </p:cNvPr>
          <p:cNvCxnSpPr>
            <a:stCxn id="30" idx="0"/>
            <a:endCxn id="33" idx="0"/>
          </p:cNvCxnSpPr>
          <p:nvPr/>
        </p:nvCxnSpPr>
        <p:spPr>
          <a:xfrm rot="5400000" flipH="1" flipV="1">
            <a:off x="13058774" y="1156664"/>
            <a:ext cx="12700" cy="4943476"/>
          </a:xfrm>
          <a:prstGeom prst="bentConnector3">
            <a:avLst>
              <a:gd name="adj1" fmla="val 1800000"/>
            </a:avLst>
          </a:prstGeom>
          <a:ln w="12700">
            <a:solidFill>
              <a:srgbClr val="FCAE1A"/>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E0C9B42E-9325-FFF0-050D-C07FD8EE842D}"/>
              </a:ext>
            </a:extLst>
          </p:cNvPr>
          <p:cNvCxnSpPr>
            <a:cxnSpLocks/>
            <a:stCxn id="44" idx="0"/>
            <a:endCxn id="42" idx="0"/>
          </p:cNvCxnSpPr>
          <p:nvPr/>
        </p:nvCxnSpPr>
        <p:spPr>
          <a:xfrm rot="5400000" flipH="1" flipV="1">
            <a:off x="13058774" y="4185561"/>
            <a:ext cx="12700" cy="4943476"/>
          </a:xfrm>
          <a:prstGeom prst="bentConnector3">
            <a:avLst>
              <a:gd name="adj1" fmla="val 1800000"/>
            </a:avLst>
          </a:prstGeom>
          <a:ln w="12700">
            <a:solidFill>
              <a:srgbClr val="FCAE1A"/>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85E1843A-EF22-E4FB-422B-2AECD65F8F09}"/>
              </a:ext>
            </a:extLst>
          </p:cNvPr>
          <p:cNvCxnSpPr>
            <a:cxnSpLocks/>
            <a:stCxn id="63" idx="2"/>
            <a:endCxn id="37" idx="0"/>
          </p:cNvCxnSpPr>
          <p:nvPr/>
        </p:nvCxnSpPr>
        <p:spPr>
          <a:xfrm rot="5400000">
            <a:off x="14089047" y="3701384"/>
            <a:ext cx="411193" cy="2471738"/>
          </a:xfrm>
          <a:prstGeom prst="bentConnector3">
            <a:avLst/>
          </a:prstGeom>
          <a:ln w="12700">
            <a:solidFill>
              <a:srgbClr val="FCAE1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9A84280-4EAC-32B6-FF53-59DC71468E66}"/>
              </a:ext>
            </a:extLst>
          </p:cNvPr>
          <p:cNvCxnSpPr>
            <a:cxnSpLocks/>
            <a:stCxn id="27" idx="2"/>
          </p:cNvCxnSpPr>
          <p:nvPr/>
        </p:nvCxnSpPr>
        <p:spPr>
          <a:xfrm>
            <a:off x="13058775" y="3121687"/>
            <a:ext cx="0" cy="278981"/>
          </a:xfrm>
          <a:prstGeom prst="line">
            <a:avLst/>
          </a:prstGeom>
          <a:ln w="12700">
            <a:solidFill>
              <a:srgbClr val="FCAE1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94C867E-4CBD-DDCF-819B-C70AE5A5FD13}"/>
              </a:ext>
            </a:extLst>
          </p:cNvPr>
          <p:cNvCxnSpPr>
            <a:cxnSpLocks/>
            <a:stCxn id="65" idx="2"/>
          </p:cNvCxnSpPr>
          <p:nvPr/>
        </p:nvCxnSpPr>
        <p:spPr>
          <a:xfrm>
            <a:off x="13058774" y="6233107"/>
            <a:ext cx="1" cy="205793"/>
          </a:xfrm>
          <a:prstGeom prst="line">
            <a:avLst/>
          </a:prstGeom>
          <a:ln w="12700">
            <a:solidFill>
              <a:srgbClr val="FCAE1A"/>
            </a:solidFill>
          </a:ln>
        </p:spPr>
        <p:style>
          <a:lnRef idx="1">
            <a:schemeClr val="accent1"/>
          </a:lnRef>
          <a:fillRef idx="0">
            <a:schemeClr val="accent1"/>
          </a:fillRef>
          <a:effectRef idx="0">
            <a:schemeClr val="accent1"/>
          </a:effectRef>
          <a:fontRef idx="minor">
            <a:schemeClr val="tx1"/>
          </a:fontRef>
        </p:style>
      </p:cxnSp>
      <p:sp>
        <p:nvSpPr>
          <p:cNvPr id="63" name="TextBox 13">
            <a:extLst>
              <a:ext uri="{FF2B5EF4-FFF2-40B4-BE49-F238E27FC236}">
                <a16:creationId xmlns:a16="http://schemas.microsoft.com/office/drawing/2014/main" id="{0B9CA4F9-C773-1CCC-2646-F682C357A5AD}"/>
              </a:ext>
            </a:extLst>
          </p:cNvPr>
          <p:cNvSpPr txBox="1"/>
          <p:nvPr/>
        </p:nvSpPr>
        <p:spPr>
          <a:xfrm>
            <a:off x="14114503" y="4177659"/>
            <a:ext cx="2832018" cy="553998"/>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lnSpc>
                <a:spcPct val="100000"/>
              </a:lnSpc>
            </a:pPr>
            <a:r>
              <a:rPr lang="en-GB" sz="1800" dirty="0"/>
              <a:t>Oryx Resources Ltd (United Kingdom)</a:t>
            </a:r>
          </a:p>
        </p:txBody>
      </p:sp>
      <p:cxnSp>
        <p:nvCxnSpPr>
          <p:cNvPr id="68" name="Straight Connector 67">
            <a:extLst>
              <a:ext uri="{FF2B5EF4-FFF2-40B4-BE49-F238E27FC236}">
                <a16:creationId xmlns:a16="http://schemas.microsoft.com/office/drawing/2014/main" id="{16C06C52-4D5D-D877-BF02-A8B97CE8E9CA}"/>
              </a:ext>
            </a:extLst>
          </p:cNvPr>
          <p:cNvCxnSpPr>
            <a:cxnSpLocks/>
          </p:cNvCxnSpPr>
          <p:nvPr/>
        </p:nvCxnSpPr>
        <p:spPr>
          <a:xfrm>
            <a:off x="10593386" y="7602534"/>
            <a:ext cx="1" cy="375033"/>
          </a:xfrm>
          <a:prstGeom prst="line">
            <a:avLst/>
          </a:prstGeom>
          <a:ln w="12700">
            <a:solidFill>
              <a:srgbClr val="FCAE1A"/>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0AD25B4-F2BA-0C47-EFF6-B8F8192DA28B}"/>
              </a:ext>
            </a:extLst>
          </p:cNvPr>
          <p:cNvCxnSpPr>
            <a:cxnSpLocks/>
          </p:cNvCxnSpPr>
          <p:nvPr/>
        </p:nvCxnSpPr>
        <p:spPr>
          <a:xfrm>
            <a:off x="15530512" y="7602534"/>
            <a:ext cx="1" cy="375033"/>
          </a:xfrm>
          <a:prstGeom prst="line">
            <a:avLst/>
          </a:prstGeom>
          <a:ln w="12700">
            <a:solidFill>
              <a:srgbClr val="FCAE1A"/>
            </a:solidFill>
          </a:ln>
        </p:spPr>
        <p:style>
          <a:lnRef idx="1">
            <a:schemeClr val="accent1"/>
          </a:lnRef>
          <a:fillRef idx="0">
            <a:schemeClr val="accent1"/>
          </a:fillRef>
          <a:effectRef idx="0">
            <a:schemeClr val="accent1"/>
          </a:effectRef>
          <a:fontRef idx="minor">
            <a:schemeClr val="tx1"/>
          </a:fontRef>
        </p:style>
      </p:cxnSp>
      <p:sp>
        <p:nvSpPr>
          <p:cNvPr id="70" name="TextBox 13">
            <a:extLst>
              <a:ext uri="{FF2B5EF4-FFF2-40B4-BE49-F238E27FC236}">
                <a16:creationId xmlns:a16="http://schemas.microsoft.com/office/drawing/2014/main" id="{CD75395F-FA1C-1553-2FD9-70993BF1E08B}"/>
              </a:ext>
            </a:extLst>
          </p:cNvPr>
          <p:cNvSpPr txBox="1"/>
          <p:nvPr/>
        </p:nvSpPr>
        <p:spPr>
          <a:xfrm>
            <a:off x="8652687" y="8113467"/>
            <a:ext cx="3881397" cy="830997"/>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lnSpc>
                <a:spcPct val="100000"/>
              </a:lnSpc>
            </a:pPr>
            <a:r>
              <a:rPr lang="en-GB" sz="1800" dirty="0"/>
              <a:t>PL 12224/2023 + PL 12225/2023 </a:t>
            </a:r>
            <a:br>
              <a:rPr lang="en-GB" sz="1800" dirty="0"/>
            </a:br>
            <a:r>
              <a:rPr lang="en-GB" sz="1800" dirty="0"/>
              <a:t>+ PL 12188/2023 + PL 12190/2023</a:t>
            </a:r>
          </a:p>
          <a:p>
            <a:pPr algn="ctr">
              <a:lnSpc>
                <a:spcPct val="100000"/>
              </a:lnSpc>
            </a:pPr>
            <a:r>
              <a:rPr lang="en-GB" sz="1800" dirty="0"/>
              <a:t>+ PL 12191/2023 + PL 12323/2023</a:t>
            </a:r>
          </a:p>
        </p:txBody>
      </p:sp>
      <p:sp>
        <p:nvSpPr>
          <p:cNvPr id="71" name="TextBox 13">
            <a:extLst>
              <a:ext uri="{FF2B5EF4-FFF2-40B4-BE49-F238E27FC236}">
                <a16:creationId xmlns:a16="http://schemas.microsoft.com/office/drawing/2014/main" id="{79C89F0B-E935-B57F-6C22-59FA9F333AC2}"/>
              </a:ext>
            </a:extLst>
          </p:cNvPr>
          <p:cNvSpPr txBox="1"/>
          <p:nvPr/>
        </p:nvSpPr>
        <p:spPr>
          <a:xfrm>
            <a:off x="14120853" y="8113467"/>
            <a:ext cx="2832018" cy="276999"/>
          </a:xfrm>
          <a:prstGeom prst="rect">
            <a:avLst/>
          </a:prstGeom>
        </p:spPr>
        <p:txBody>
          <a:bodyPr wrap="square" lIns="0" tIns="0" rIns="0" bIns="0" rtlCol="0" anchor="t">
            <a:spAutoFit/>
          </a:bodyPr>
          <a:lstStyle>
            <a:defPPr>
              <a:defRPr lang="en-US"/>
            </a:defPPr>
            <a:lvl1pPr>
              <a:lnSpc>
                <a:spcPct val="150000"/>
              </a:lnSpc>
              <a:defRPr sz="1600" spc="-56">
                <a:latin typeface="Poppins"/>
              </a:defRPr>
            </a:lvl1pPr>
          </a:lstStyle>
          <a:p>
            <a:pPr algn="ctr">
              <a:lnSpc>
                <a:spcPct val="100000"/>
              </a:lnSpc>
            </a:pPr>
            <a:r>
              <a:rPr lang="en-GB" sz="1800" dirty="0"/>
              <a:t>PL 11645/2021</a:t>
            </a:r>
          </a:p>
        </p:txBody>
      </p:sp>
      <p:pic>
        <p:nvPicPr>
          <p:cNvPr id="4" name="Picture 3" descr="A logo for a company&#10;&#10;Description automatically generated">
            <a:extLst>
              <a:ext uri="{FF2B5EF4-FFF2-40B4-BE49-F238E27FC236}">
                <a16:creationId xmlns:a16="http://schemas.microsoft.com/office/drawing/2014/main" id="{1CC7DA24-F07A-86AC-4613-38308BE59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26" y="706824"/>
            <a:ext cx="3090619" cy="1383456"/>
          </a:xfrm>
          <a:prstGeom prst="rect">
            <a:avLst/>
          </a:prstGeom>
        </p:spPr>
      </p:pic>
      <p:sp>
        <p:nvSpPr>
          <p:cNvPr id="11" name="TextBox 10">
            <a:extLst>
              <a:ext uri="{FF2B5EF4-FFF2-40B4-BE49-F238E27FC236}">
                <a16:creationId xmlns:a16="http://schemas.microsoft.com/office/drawing/2014/main" id="{E0C827A2-E2EC-595D-5BB3-2FEA083A3F2E}"/>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5</a:t>
            </a:fld>
            <a:endParaRPr lang="en-AU" sz="1600" dirty="0"/>
          </a:p>
        </p:txBody>
      </p:sp>
    </p:spTree>
    <p:extLst>
      <p:ext uri="{BB962C8B-B14F-4D97-AF65-F5344CB8AC3E}">
        <p14:creationId xmlns:p14="http://schemas.microsoft.com/office/powerpoint/2010/main" val="99537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17AC0-9627-0BDD-D863-F59563C0B470}"/>
              </a:ext>
            </a:extLst>
          </p:cNvPr>
          <p:cNvPicPr>
            <a:picLocks noChangeAspect="1"/>
          </p:cNvPicPr>
          <p:nvPr/>
        </p:nvPicPr>
        <p:blipFill rotWithShape="1">
          <a:blip r:embed="rId2">
            <a:extLst>
              <a:ext uri="{28A0092B-C50C-407E-A947-70E740481C1C}">
                <a14:useLocalDpi xmlns:a14="http://schemas.microsoft.com/office/drawing/2010/main" val="0"/>
              </a:ext>
            </a:extLst>
          </a:blip>
          <a:srcRect t="3043"/>
          <a:stretch/>
        </p:blipFill>
        <p:spPr>
          <a:xfrm>
            <a:off x="2264533" y="2010985"/>
            <a:ext cx="13758934" cy="7399715"/>
          </a:xfrm>
          <a:prstGeom prst="rect">
            <a:avLst/>
          </a:prstGeom>
        </p:spPr>
      </p:pic>
      <p:sp>
        <p:nvSpPr>
          <p:cNvPr id="2" name="TextBox 2">
            <a:extLst>
              <a:ext uri="{FF2B5EF4-FFF2-40B4-BE49-F238E27FC236}">
                <a16:creationId xmlns:a16="http://schemas.microsoft.com/office/drawing/2014/main" id="{E6C67FA2-235D-3290-9C80-FB37EAEBE490}"/>
              </a:ext>
            </a:extLst>
          </p:cNvPr>
          <p:cNvSpPr txBox="1"/>
          <p:nvPr/>
        </p:nvSpPr>
        <p:spPr>
          <a:xfrm>
            <a:off x="943429" y="567907"/>
            <a:ext cx="13839371" cy="1107996"/>
          </a:xfrm>
          <a:prstGeom prst="rect">
            <a:avLst/>
          </a:prstGeom>
        </p:spPr>
        <p:txBody>
          <a:bodyPr wrap="square" lIns="0" tIns="0" rIns="0" bIns="0" rtlCol="0" anchor="t">
            <a:spAutoFit/>
          </a:bodyPr>
          <a:lstStyle/>
          <a:p>
            <a:pPr marL="0" lvl="0" indent="0" algn="l">
              <a:spcBef>
                <a:spcPct val="0"/>
              </a:spcBef>
            </a:pPr>
            <a:r>
              <a:rPr lang="en-US" sz="7200" spc="-500" dirty="0">
                <a:solidFill>
                  <a:srgbClr val="F37021"/>
                </a:solidFill>
                <a:latin typeface="Poppins"/>
              </a:rPr>
              <a:t>Uranium Project Portfolio</a:t>
            </a:r>
          </a:p>
        </p:txBody>
      </p:sp>
      <p:pic>
        <p:nvPicPr>
          <p:cNvPr id="5" name="Picture 4" descr="A logo for a company&#10;&#10;Description automatically generated">
            <a:extLst>
              <a:ext uri="{FF2B5EF4-FFF2-40B4-BE49-F238E27FC236}">
                <a16:creationId xmlns:a16="http://schemas.microsoft.com/office/drawing/2014/main" id="{03E13EFA-5490-A3E5-86A4-9D97187864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3530" y="509783"/>
            <a:ext cx="2605089" cy="1166118"/>
          </a:xfrm>
          <a:prstGeom prst="rect">
            <a:avLst/>
          </a:prstGeom>
        </p:spPr>
      </p:pic>
      <p:sp>
        <p:nvSpPr>
          <p:cNvPr id="3" name="Rectangle 2">
            <a:extLst>
              <a:ext uri="{FF2B5EF4-FFF2-40B4-BE49-F238E27FC236}">
                <a16:creationId xmlns:a16="http://schemas.microsoft.com/office/drawing/2014/main" id="{4A911BE6-A2BD-82F5-1D71-06C087535D70}"/>
              </a:ext>
            </a:extLst>
          </p:cNvPr>
          <p:cNvSpPr/>
          <p:nvPr/>
        </p:nvSpPr>
        <p:spPr>
          <a:xfrm>
            <a:off x="6096000" y="5097583"/>
            <a:ext cx="609600" cy="228600"/>
          </a:xfrm>
          <a:prstGeom prst="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tx1"/>
                </a:solidFill>
              </a:rPr>
              <a:t>REX</a:t>
            </a:r>
          </a:p>
        </p:txBody>
      </p:sp>
      <p:sp>
        <p:nvSpPr>
          <p:cNvPr id="7" name="Rectangle 6">
            <a:extLst>
              <a:ext uri="{FF2B5EF4-FFF2-40B4-BE49-F238E27FC236}">
                <a16:creationId xmlns:a16="http://schemas.microsoft.com/office/drawing/2014/main" id="{17AA057D-0728-B0CA-8DB3-A96DCB984236}"/>
              </a:ext>
            </a:extLst>
          </p:cNvPr>
          <p:cNvSpPr/>
          <p:nvPr/>
        </p:nvSpPr>
        <p:spPr>
          <a:xfrm>
            <a:off x="6196652" y="5078283"/>
            <a:ext cx="1728147" cy="705099"/>
          </a:xfrm>
          <a:prstGeom prst="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Poppins" panose="00000500000000000000" pitchFamily="2" charset="0"/>
                <a:cs typeface="Poppins" panose="00000500000000000000" pitchFamily="2" charset="0"/>
              </a:rPr>
              <a:t>REX Project </a:t>
            </a:r>
          </a:p>
          <a:p>
            <a:pPr algn="ctr"/>
            <a:r>
              <a:rPr lang="en-US" sz="1300" b="1" dirty="0">
                <a:solidFill>
                  <a:schemeClr val="tx1"/>
                </a:solidFill>
                <a:latin typeface="Poppins" panose="00000500000000000000" pitchFamily="2" charset="0"/>
                <a:cs typeface="Poppins" panose="00000500000000000000" pitchFamily="2" charset="0"/>
              </a:rPr>
              <a:t>Uranium</a:t>
            </a:r>
          </a:p>
          <a:p>
            <a:pPr algn="ctr"/>
            <a:r>
              <a:rPr lang="en-US" sz="1300" b="1" dirty="0">
                <a:solidFill>
                  <a:schemeClr val="tx1"/>
                </a:solidFill>
                <a:latin typeface="Poppins" panose="00000500000000000000" pitchFamily="2" charset="0"/>
                <a:cs typeface="Poppins" panose="00000500000000000000" pitchFamily="2" charset="0"/>
              </a:rPr>
              <a:t>Colorado, USA </a:t>
            </a:r>
          </a:p>
        </p:txBody>
      </p:sp>
      <p:sp>
        <p:nvSpPr>
          <p:cNvPr id="8" name="Rectangle 7">
            <a:extLst>
              <a:ext uri="{FF2B5EF4-FFF2-40B4-BE49-F238E27FC236}">
                <a16:creationId xmlns:a16="http://schemas.microsoft.com/office/drawing/2014/main" id="{09D31AFF-A319-DC05-3EF2-2E57F7DA7111}"/>
              </a:ext>
            </a:extLst>
          </p:cNvPr>
          <p:cNvSpPr/>
          <p:nvPr/>
        </p:nvSpPr>
        <p:spPr>
          <a:xfrm>
            <a:off x="10972800" y="6602284"/>
            <a:ext cx="1728147" cy="705099"/>
          </a:xfrm>
          <a:prstGeom prst="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Poppins" panose="00000500000000000000" pitchFamily="2" charset="0"/>
                <a:cs typeface="Poppins" panose="00000500000000000000" pitchFamily="2" charset="0"/>
              </a:rPr>
              <a:t>Octavo Project </a:t>
            </a:r>
          </a:p>
          <a:p>
            <a:pPr algn="ctr"/>
            <a:r>
              <a:rPr lang="en-US" sz="1300" b="1" dirty="0">
                <a:solidFill>
                  <a:schemeClr val="tx1"/>
                </a:solidFill>
                <a:latin typeface="Poppins" panose="00000500000000000000" pitchFamily="2" charset="0"/>
                <a:cs typeface="Poppins" panose="00000500000000000000" pitchFamily="2" charset="0"/>
              </a:rPr>
              <a:t>Uranium</a:t>
            </a:r>
          </a:p>
          <a:p>
            <a:pPr algn="ctr"/>
            <a:r>
              <a:rPr lang="en-US" sz="1300" b="1" dirty="0">
                <a:solidFill>
                  <a:schemeClr val="tx1"/>
                </a:solidFill>
                <a:latin typeface="Poppins" panose="00000500000000000000" pitchFamily="2" charset="0"/>
                <a:cs typeface="Poppins" panose="00000500000000000000" pitchFamily="2" charset="0"/>
              </a:rPr>
              <a:t>Tanzania, Africa</a:t>
            </a:r>
          </a:p>
        </p:txBody>
      </p:sp>
      <p:sp>
        <p:nvSpPr>
          <p:cNvPr id="9" name="Rectangle 8">
            <a:extLst>
              <a:ext uri="{FF2B5EF4-FFF2-40B4-BE49-F238E27FC236}">
                <a16:creationId xmlns:a16="http://schemas.microsoft.com/office/drawing/2014/main" id="{934438D2-B00A-DAD8-E1E1-94FE1F1AA3FD}"/>
              </a:ext>
            </a:extLst>
          </p:cNvPr>
          <p:cNvSpPr/>
          <p:nvPr/>
        </p:nvSpPr>
        <p:spPr>
          <a:xfrm>
            <a:off x="7391400" y="7669084"/>
            <a:ext cx="1728147" cy="705099"/>
          </a:xfrm>
          <a:prstGeom prst="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Poppins" panose="00000500000000000000" pitchFamily="2" charset="0"/>
                <a:cs typeface="Poppins" panose="00000500000000000000" pitchFamily="2" charset="0"/>
              </a:rPr>
              <a:t>Manyoni Project </a:t>
            </a:r>
          </a:p>
          <a:p>
            <a:pPr algn="ctr"/>
            <a:r>
              <a:rPr lang="en-US" sz="1300" b="1" dirty="0">
                <a:solidFill>
                  <a:schemeClr val="tx1"/>
                </a:solidFill>
                <a:latin typeface="Poppins" panose="00000500000000000000" pitchFamily="2" charset="0"/>
                <a:cs typeface="Poppins" panose="00000500000000000000" pitchFamily="2" charset="0"/>
              </a:rPr>
              <a:t>Uranium </a:t>
            </a:r>
          </a:p>
          <a:p>
            <a:pPr algn="ctr"/>
            <a:r>
              <a:rPr lang="en-US" sz="1300" b="1" dirty="0">
                <a:solidFill>
                  <a:schemeClr val="tx1"/>
                </a:solidFill>
                <a:latin typeface="Poppins" panose="00000500000000000000" pitchFamily="2" charset="0"/>
                <a:cs typeface="Poppins" panose="00000500000000000000" pitchFamily="2" charset="0"/>
              </a:rPr>
              <a:t>Tanzania, Africa </a:t>
            </a:r>
          </a:p>
        </p:txBody>
      </p:sp>
      <p:sp>
        <p:nvSpPr>
          <p:cNvPr id="4" name="TextBox 3">
            <a:extLst>
              <a:ext uri="{FF2B5EF4-FFF2-40B4-BE49-F238E27FC236}">
                <a16:creationId xmlns:a16="http://schemas.microsoft.com/office/drawing/2014/main" id="{23A50DD7-50E1-4013-26CA-2A1AC2282F12}"/>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6</a:t>
            </a:fld>
            <a:endParaRPr lang="en-AU" sz="1600" dirty="0"/>
          </a:p>
        </p:txBody>
      </p:sp>
    </p:spTree>
    <p:extLst>
      <p:ext uri="{BB962C8B-B14F-4D97-AF65-F5344CB8AC3E}">
        <p14:creationId xmlns:p14="http://schemas.microsoft.com/office/powerpoint/2010/main" val="376359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4000">
              <a:srgbClr val="F47720"/>
            </a:gs>
            <a:gs pos="67000">
              <a:srgbClr val="F8931D"/>
            </a:gs>
            <a:gs pos="0">
              <a:srgbClr val="F37021"/>
            </a:gs>
            <a:gs pos="98000">
              <a:srgbClr val="FCAE1A"/>
            </a:gs>
          </a:gsLst>
          <a:path path="circle">
            <a:fillToRect l="100000" t="100000"/>
          </a:path>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26E3AF8-5DAE-596B-B82A-B21CF0DB69EC}"/>
              </a:ext>
            </a:extLst>
          </p:cNvPr>
          <p:cNvSpPr/>
          <p:nvPr/>
        </p:nvSpPr>
        <p:spPr>
          <a:xfrm>
            <a:off x="8458200" y="1866901"/>
            <a:ext cx="9829800" cy="7022370"/>
          </a:xfrm>
          <a:custGeom>
            <a:avLst/>
            <a:gdLst>
              <a:gd name="connsiteX0" fmla="*/ 7830378 w 9829800"/>
              <a:gd name="connsiteY0" fmla="*/ 0 h 7022370"/>
              <a:gd name="connsiteX1" fmla="*/ 9609150 w 9829800"/>
              <a:gd name="connsiteY1" fmla="*/ 201493 h 7022370"/>
              <a:gd name="connsiteX2" fmla="*/ 9829800 w 9829800"/>
              <a:gd name="connsiteY2" fmla="*/ 258929 h 7022370"/>
              <a:gd name="connsiteX3" fmla="*/ 9829800 w 9829800"/>
              <a:gd name="connsiteY3" fmla="*/ 1376813 h 7022370"/>
              <a:gd name="connsiteX4" fmla="*/ 9529676 w 9829800"/>
              <a:gd name="connsiteY4" fmla="*/ 1289661 h 7022370"/>
              <a:gd name="connsiteX5" fmla="*/ 7830376 w 9829800"/>
              <a:gd name="connsiteY5" fmla="*/ 1075804 h 7022370"/>
              <a:gd name="connsiteX6" fmla="*/ 1109224 w 9829800"/>
              <a:gd name="connsiteY6" fmla="*/ 6834173 h 7022370"/>
              <a:gd name="connsiteX7" fmla="*/ 1085286 w 9829800"/>
              <a:gd name="connsiteY7" fmla="*/ 7022370 h 7022370"/>
              <a:gd name="connsiteX8" fmla="*/ 0 w 9829800"/>
              <a:gd name="connsiteY8" fmla="*/ 7022370 h 7022370"/>
              <a:gd name="connsiteX9" fmla="*/ 44776 w 9829800"/>
              <a:gd name="connsiteY9" fmla="*/ 6670337 h 7022370"/>
              <a:gd name="connsiteX10" fmla="*/ 7830378 w 9829800"/>
              <a:gd name="connsiteY10" fmla="*/ 0 h 70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7022370">
                <a:moveTo>
                  <a:pt x="7830378" y="0"/>
                </a:moveTo>
                <a:cubicBezTo>
                  <a:pt x="8442094" y="0"/>
                  <a:pt x="9037524" y="69667"/>
                  <a:pt x="9609150" y="201493"/>
                </a:cubicBezTo>
                <a:lnTo>
                  <a:pt x="9829800" y="258929"/>
                </a:lnTo>
                <a:lnTo>
                  <a:pt x="9829800" y="1376813"/>
                </a:lnTo>
                <a:lnTo>
                  <a:pt x="9529676" y="1289661"/>
                </a:lnTo>
                <a:cubicBezTo>
                  <a:pt x="8986536" y="1150054"/>
                  <a:pt x="8417136" y="1075804"/>
                  <a:pt x="7830376" y="1075804"/>
                </a:cubicBezTo>
                <a:cubicBezTo>
                  <a:pt x="4427172" y="1075804"/>
                  <a:pt x="1607922" y="3573560"/>
                  <a:pt x="1109224" y="6834173"/>
                </a:cubicBezTo>
                <a:lnTo>
                  <a:pt x="1085286" y="7022370"/>
                </a:lnTo>
                <a:lnTo>
                  <a:pt x="0" y="7022370"/>
                </a:lnTo>
                <a:lnTo>
                  <a:pt x="44776" y="6670337"/>
                </a:lnTo>
                <a:cubicBezTo>
                  <a:pt x="622455" y="2893334"/>
                  <a:pt x="3888200" y="0"/>
                  <a:pt x="7830378" y="0"/>
                </a:cubicBezTo>
                <a:close/>
              </a:path>
            </a:pathLst>
          </a:cu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2"/>
          <p:cNvSpPr txBox="1"/>
          <p:nvPr/>
        </p:nvSpPr>
        <p:spPr>
          <a:xfrm>
            <a:off x="990600" y="3636147"/>
            <a:ext cx="6527921" cy="1815882"/>
          </a:xfrm>
          <a:prstGeom prst="rect">
            <a:avLst/>
          </a:prstGeom>
        </p:spPr>
        <p:txBody>
          <a:bodyPr wrap="square" lIns="0" tIns="0" rIns="0" bIns="0" rtlCol="0" anchor="t">
            <a:spAutoFit/>
          </a:bodyPr>
          <a:lstStyle/>
          <a:p>
            <a:pPr marL="0" lvl="0" indent="0" algn="l">
              <a:lnSpc>
                <a:spcPct val="70000"/>
              </a:lnSpc>
              <a:spcBef>
                <a:spcPct val="0"/>
              </a:spcBef>
            </a:pPr>
            <a:r>
              <a:rPr lang="en-US" sz="8000" spc="-798" dirty="0">
                <a:solidFill>
                  <a:schemeClr val="bg1"/>
                </a:solidFill>
                <a:latin typeface="Poppins"/>
              </a:rPr>
              <a:t>Manyoni &amp; Octavo Projects</a:t>
            </a:r>
          </a:p>
        </p:txBody>
      </p:sp>
      <p:pic>
        <p:nvPicPr>
          <p:cNvPr id="17" name="Google Shape;188;g274b7e591f9_3_73">
            <a:extLst>
              <a:ext uri="{FF2B5EF4-FFF2-40B4-BE49-F238E27FC236}">
                <a16:creationId xmlns:a16="http://schemas.microsoft.com/office/drawing/2014/main" id="{9CD02F9D-0D78-DDCB-E8FC-3A941A6FA7BE}"/>
              </a:ext>
            </a:extLst>
          </p:cNvPr>
          <p:cNvPicPr preferRelativeResize="0">
            <a:picLocks noGrp="1"/>
          </p:cNvPicPr>
          <p:nvPr>
            <p:ph type="pic" sz="quarter" idx="10"/>
          </p:nvPr>
        </p:nvPicPr>
        <p:blipFill rotWithShape="1">
          <a:blip r:embed="rId2" cstate="print">
            <a:extLst>
              <a:ext uri="{BEBA8EAE-BF5A-486C-A8C5-ECC9F3942E4B}">
                <a14:imgProps xmlns:a14="http://schemas.microsoft.com/office/drawing/2010/main">
                  <a14:imgLayer r:embed="rId3">
                    <a14:imgEffect>
                      <a14:saturation sat="150000"/>
                    </a14:imgEffect>
                  </a14:imgLayer>
                </a14:imgProps>
              </a:ext>
              <a:ext uri="{28A0092B-C50C-407E-A947-70E740481C1C}">
                <a14:useLocalDpi xmlns:a14="http://schemas.microsoft.com/office/drawing/2010/main" val="0"/>
              </a:ext>
            </a:extLst>
          </a:blip>
          <a:srcRect l="17279" r="411"/>
          <a:stretch/>
        </p:blipFill>
        <p:spPr>
          <a:xfrm>
            <a:off x="8458200" y="876299"/>
            <a:ext cx="8786212" cy="8012972"/>
          </a:xfrm>
        </p:spPr>
      </p:pic>
      <p:grpSp>
        <p:nvGrpSpPr>
          <p:cNvPr id="3" name="Group 2">
            <a:extLst>
              <a:ext uri="{FF2B5EF4-FFF2-40B4-BE49-F238E27FC236}">
                <a16:creationId xmlns:a16="http://schemas.microsoft.com/office/drawing/2014/main" id="{1D6D73F7-4498-F5C2-33BE-B1D0D5D6AFC2}"/>
              </a:ext>
            </a:extLst>
          </p:cNvPr>
          <p:cNvGrpSpPr/>
          <p:nvPr/>
        </p:nvGrpSpPr>
        <p:grpSpPr>
          <a:xfrm>
            <a:off x="999725" y="6937886"/>
            <a:ext cx="2755781" cy="872617"/>
            <a:chOff x="5867399" y="5945695"/>
            <a:chExt cx="2381124" cy="753982"/>
          </a:xfrm>
        </p:grpSpPr>
        <p:sp>
          <p:nvSpPr>
            <p:cNvPr id="4" name="Rectangle: Rounded Corners 3">
              <a:extLst>
                <a:ext uri="{FF2B5EF4-FFF2-40B4-BE49-F238E27FC236}">
                  <a16:creationId xmlns:a16="http://schemas.microsoft.com/office/drawing/2014/main" id="{B6600AE8-C58C-646A-7045-029D95FFF6BE}"/>
                </a:ext>
              </a:extLst>
            </p:cNvPr>
            <p:cNvSpPr/>
            <p:nvPr/>
          </p:nvSpPr>
          <p:spPr>
            <a:xfrm>
              <a:off x="5867399" y="5945695"/>
              <a:ext cx="2381124" cy="753982"/>
            </a:xfrm>
            <a:prstGeom prst="roundRect">
              <a:avLst>
                <a:gd name="adj" fmla="val 50000"/>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extBox 4">
              <a:extLst>
                <a:ext uri="{FF2B5EF4-FFF2-40B4-BE49-F238E27FC236}">
                  <a16:creationId xmlns:a16="http://schemas.microsoft.com/office/drawing/2014/main" id="{CD659765-417F-2372-35E9-C438F0463F2C}"/>
                </a:ext>
              </a:extLst>
            </p:cNvPr>
            <p:cNvSpPr txBox="1"/>
            <p:nvPr/>
          </p:nvSpPr>
          <p:spPr>
            <a:xfrm>
              <a:off x="6037310" y="6110615"/>
              <a:ext cx="2041300" cy="523220"/>
            </a:xfrm>
            <a:prstGeom prst="rect">
              <a:avLst/>
            </a:prstGeom>
            <a:noFill/>
          </p:spPr>
          <p:txBody>
            <a:bodyPr wrap="square">
              <a:spAutoFit/>
            </a:bodyPr>
            <a:lstStyle/>
            <a:p>
              <a:pPr algn="ctr"/>
              <a:r>
                <a:rPr lang="en-US" sz="3200" b="1" dirty="0">
                  <a:solidFill>
                    <a:schemeClr val="bg1"/>
                  </a:solidFill>
                  <a:latin typeface="Poppins" panose="00000500000000000000" pitchFamily="50" charset="0"/>
                  <a:cs typeface="Poppins" panose="00000500000000000000" pitchFamily="50" charset="0"/>
                </a:rPr>
                <a:t>Uranium</a:t>
              </a:r>
            </a:p>
          </p:txBody>
        </p:sp>
      </p:grpSp>
      <p:sp>
        <p:nvSpPr>
          <p:cNvPr id="7" name="Freeform 5">
            <a:extLst>
              <a:ext uri="{FF2B5EF4-FFF2-40B4-BE49-F238E27FC236}">
                <a16:creationId xmlns:a16="http://schemas.microsoft.com/office/drawing/2014/main" id="{3693221A-FC11-7718-AAC3-43383B331EBF}"/>
              </a:ext>
            </a:extLst>
          </p:cNvPr>
          <p:cNvSpPr/>
          <p:nvPr/>
        </p:nvSpPr>
        <p:spPr>
          <a:xfrm>
            <a:off x="990600" y="876300"/>
            <a:ext cx="3276600" cy="1458407"/>
          </a:xfrm>
          <a:prstGeom prst="roundRect">
            <a:avLst>
              <a:gd name="adj" fmla="val 25120"/>
            </a:avLst>
          </a:prstGeom>
          <a:solidFill>
            <a:schemeClr val="bg1"/>
          </a:solidFill>
        </p:spPr>
        <p:txBody>
          <a:bodyPr/>
          <a:lstStyle/>
          <a:p>
            <a:endParaRPr lang="en-US"/>
          </a:p>
        </p:txBody>
      </p:sp>
      <p:grpSp>
        <p:nvGrpSpPr>
          <p:cNvPr id="12" name="Group 11">
            <a:extLst>
              <a:ext uri="{FF2B5EF4-FFF2-40B4-BE49-F238E27FC236}">
                <a16:creationId xmlns:a16="http://schemas.microsoft.com/office/drawing/2014/main" id="{3981C576-017C-52F5-24CA-7D93C6947AD6}"/>
              </a:ext>
            </a:extLst>
          </p:cNvPr>
          <p:cNvGrpSpPr/>
          <p:nvPr/>
        </p:nvGrpSpPr>
        <p:grpSpPr>
          <a:xfrm>
            <a:off x="4078331" y="7124700"/>
            <a:ext cx="3567067" cy="584775"/>
            <a:chOff x="12034416" y="7533500"/>
            <a:chExt cx="3567067" cy="584775"/>
          </a:xfrm>
        </p:grpSpPr>
        <p:sp>
          <p:nvSpPr>
            <p:cNvPr id="13" name="TextBox 12">
              <a:extLst>
                <a:ext uri="{FF2B5EF4-FFF2-40B4-BE49-F238E27FC236}">
                  <a16:creationId xmlns:a16="http://schemas.microsoft.com/office/drawing/2014/main" id="{DC181462-3FF3-31E2-B0C4-D11CC7BC81B2}"/>
                </a:ext>
              </a:extLst>
            </p:cNvPr>
            <p:cNvSpPr txBox="1"/>
            <p:nvPr/>
          </p:nvSpPr>
          <p:spPr>
            <a:xfrm>
              <a:off x="12299485" y="7533500"/>
              <a:ext cx="3301998"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56" normalizeH="0" baseline="0" noProof="0" dirty="0">
                  <a:ln>
                    <a:noFill/>
                  </a:ln>
                  <a:solidFill>
                    <a:srgbClr val="FFFFFF"/>
                  </a:solidFill>
                  <a:effectLst/>
                  <a:uLnTx/>
                  <a:uFillTx/>
                  <a:latin typeface="Poppins"/>
                  <a:ea typeface="+mn-ea"/>
                  <a:cs typeface="+mn-cs"/>
                </a:rPr>
                <a:t>Tanzania</a:t>
              </a:r>
            </a:p>
          </p:txBody>
        </p:sp>
        <p:pic>
          <p:nvPicPr>
            <p:cNvPr id="14" name="Graphic 13">
              <a:extLst>
                <a:ext uri="{FF2B5EF4-FFF2-40B4-BE49-F238E27FC236}">
                  <a16:creationId xmlns:a16="http://schemas.microsoft.com/office/drawing/2014/main" id="{A7E9C73B-F3CF-BF03-D9D4-D82A90CE62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34416" y="7607303"/>
              <a:ext cx="257597" cy="343462"/>
            </a:xfrm>
            <a:prstGeom prst="rect">
              <a:avLst/>
            </a:prstGeom>
          </p:spPr>
        </p:pic>
      </p:grpSp>
      <p:sp>
        <p:nvSpPr>
          <p:cNvPr id="29" name="AutoShape 29"/>
          <p:cNvSpPr/>
          <p:nvPr/>
        </p:nvSpPr>
        <p:spPr>
          <a:xfrm>
            <a:off x="1013813" y="8889272"/>
            <a:ext cx="16230600" cy="0"/>
          </a:xfrm>
          <a:prstGeom prst="line">
            <a:avLst/>
          </a:prstGeom>
          <a:ln w="19050" cap="flat">
            <a:solidFill>
              <a:schemeClr val="bg1"/>
            </a:solidFill>
            <a:prstDash val="solid"/>
            <a:headEnd type="none" w="sm" len="sm"/>
            <a:tailEnd type="none" w="sm" len="sm"/>
          </a:ln>
        </p:spPr>
        <p:txBody>
          <a:bodyPr/>
          <a:lstStyle/>
          <a:p>
            <a:endParaRPr lang="en-US"/>
          </a:p>
        </p:txBody>
      </p:sp>
      <p:sp>
        <p:nvSpPr>
          <p:cNvPr id="26" name="Freeform: Shape 25">
            <a:extLst>
              <a:ext uri="{FF2B5EF4-FFF2-40B4-BE49-F238E27FC236}">
                <a16:creationId xmlns:a16="http://schemas.microsoft.com/office/drawing/2014/main" id="{FDB2ED2F-8282-8F96-44ED-5101C80FFE2C}"/>
              </a:ext>
            </a:extLst>
          </p:cNvPr>
          <p:cNvSpPr/>
          <p:nvPr/>
        </p:nvSpPr>
        <p:spPr>
          <a:xfrm>
            <a:off x="8458200" y="1866901"/>
            <a:ext cx="9829800" cy="7022370"/>
          </a:xfrm>
          <a:custGeom>
            <a:avLst/>
            <a:gdLst>
              <a:gd name="connsiteX0" fmla="*/ 7830378 w 9829800"/>
              <a:gd name="connsiteY0" fmla="*/ 0 h 7022370"/>
              <a:gd name="connsiteX1" fmla="*/ 9609150 w 9829800"/>
              <a:gd name="connsiteY1" fmla="*/ 201493 h 7022370"/>
              <a:gd name="connsiteX2" fmla="*/ 9829800 w 9829800"/>
              <a:gd name="connsiteY2" fmla="*/ 258929 h 7022370"/>
              <a:gd name="connsiteX3" fmla="*/ 9829800 w 9829800"/>
              <a:gd name="connsiteY3" fmla="*/ 1376813 h 7022370"/>
              <a:gd name="connsiteX4" fmla="*/ 9529676 w 9829800"/>
              <a:gd name="connsiteY4" fmla="*/ 1289661 h 7022370"/>
              <a:gd name="connsiteX5" fmla="*/ 7830376 w 9829800"/>
              <a:gd name="connsiteY5" fmla="*/ 1075804 h 7022370"/>
              <a:gd name="connsiteX6" fmla="*/ 1109224 w 9829800"/>
              <a:gd name="connsiteY6" fmla="*/ 6834173 h 7022370"/>
              <a:gd name="connsiteX7" fmla="*/ 1085286 w 9829800"/>
              <a:gd name="connsiteY7" fmla="*/ 7022370 h 7022370"/>
              <a:gd name="connsiteX8" fmla="*/ 0 w 9829800"/>
              <a:gd name="connsiteY8" fmla="*/ 7022370 h 7022370"/>
              <a:gd name="connsiteX9" fmla="*/ 44776 w 9829800"/>
              <a:gd name="connsiteY9" fmla="*/ 6670337 h 7022370"/>
              <a:gd name="connsiteX10" fmla="*/ 7830378 w 9829800"/>
              <a:gd name="connsiteY10" fmla="*/ 0 h 70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7022370">
                <a:moveTo>
                  <a:pt x="7830378" y="0"/>
                </a:moveTo>
                <a:cubicBezTo>
                  <a:pt x="8442096" y="0"/>
                  <a:pt x="9037524" y="69667"/>
                  <a:pt x="9609150" y="201493"/>
                </a:cubicBezTo>
                <a:lnTo>
                  <a:pt x="9829800" y="258929"/>
                </a:lnTo>
                <a:lnTo>
                  <a:pt x="9829800" y="1376813"/>
                </a:lnTo>
                <a:lnTo>
                  <a:pt x="9529676" y="1289661"/>
                </a:lnTo>
                <a:cubicBezTo>
                  <a:pt x="8986534" y="1150054"/>
                  <a:pt x="8417134" y="1075804"/>
                  <a:pt x="7830376" y="1075804"/>
                </a:cubicBezTo>
                <a:cubicBezTo>
                  <a:pt x="4427172" y="1075804"/>
                  <a:pt x="1607922" y="3573560"/>
                  <a:pt x="1109224" y="6834173"/>
                </a:cubicBezTo>
                <a:lnTo>
                  <a:pt x="1085286" y="7022370"/>
                </a:lnTo>
                <a:lnTo>
                  <a:pt x="0" y="7022370"/>
                </a:lnTo>
                <a:lnTo>
                  <a:pt x="44776" y="6670337"/>
                </a:lnTo>
                <a:cubicBezTo>
                  <a:pt x="622455" y="2893334"/>
                  <a:pt x="3888200" y="0"/>
                  <a:pt x="7830378" y="0"/>
                </a:cubicBezTo>
                <a:close/>
              </a:path>
            </a:pathLst>
          </a:custGeom>
          <a:solidFill>
            <a:srgbClr val="FCAE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logo for a company&#10;&#10;Description automatically generated">
            <a:extLst>
              <a:ext uri="{FF2B5EF4-FFF2-40B4-BE49-F238E27FC236}">
                <a16:creationId xmlns:a16="http://schemas.microsoft.com/office/drawing/2014/main" id="{2102ED5D-C580-8E59-AC1E-CB6E865C20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6355" y="1028700"/>
            <a:ext cx="2605089" cy="1166118"/>
          </a:xfrm>
          <a:prstGeom prst="rect">
            <a:avLst/>
          </a:prstGeom>
        </p:spPr>
      </p:pic>
      <p:sp>
        <p:nvSpPr>
          <p:cNvPr id="6" name="TextBox 5">
            <a:extLst>
              <a:ext uri="{FF2B5EF4-FFF2-40B4-BE49-F238E27FC236}">
                <a16:creationId xmlns:a16="http://schemas.microsoft.com/office/drawing/2014/main" id="{DF6E7E9A-8890-FFE3-E19A-3C1308943942}"/>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solidFill>
                  <a:schemeClr val="bg1"/>
                </a:solidFill>
                <a:latin typeface="Poppins"/>
              </a:rPr>
              <a:t>7</a:t>
            </a:fld>
            <a:endParaRPr lang="en-AU" sz="1600" dirty="0">
              <a:solidFill>
                <a:schemeClr val="bg1"/>
              </a:solidFill>
            </a:endParaRPr>
          </a:p>
        </p:txBody>
      </p:sp>
    </p:spTree>
    <p:extLst>
      <p:ext uri="{BB962C8B-B14F-4D97-AF65-F5344CB8AC3E}">
        <p14:creationId xmlns:p14="http://schemas.microsoft.com/office/powerpoint/2010/main" val="1910909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6C67FA2-235D-3290-9C80-FB37EAEBE490}"/>
              </a:ext>
            </a:extLst>
          </p:cNvPr>
          <p:cNvSpPr txBox="1"/>
          <p:nvPr/>
        </p:nvSpPr>
        <p:spPr>
          <a:xfrm>
            <a:off x="943429" y="567907"/>
            <a:ext cx="14448971" cy="1015663"/>
          </a:xfrm>
          <a:prstGeom prst="rect">
            <a:avLst/>
          </a:prstGeom>
        </p:spPr>
        <p:txBody>
          <a:bodyPr wrap="square" lIns="0" tIns="0" rIns="0" bIns="0" rtlCol="0" anchor="t">
            <a:spAutoFit/>
          </a:bodyPr>
          <a:lstStyle/>
          <a:p>
            <a:pPr marL="0" lvl="0" indent="0" algn="l">
              <a:spcBef>
                <a:spcPct val="0"/>
              </a:spcBef>
            </a:pPr>
            <a:r>
              <a:rPr lang="en-GB" sz="6600" spc="-500" dirty="0">
                <a:solidFill>
                  <a:srgbClr val="F37021"/>
                </a:solidFill>
                <a:latin typeface="Poppins"/>
              </a:rPr>
              <a:t>Acquisition of Linx Resources Pty Ltd</a:t>
            </a:r>
          </a:p>
        </p:txBody>
      </p:sp>
      <p:sp>
        <p:nvSpPr>
          <p:cNvPr id="29" name="TextBox 13">
            <a:extLst>
              <a:ext uri="{FF2B5EF4-FFF2-40B4-BE49-F238E27FC236}">
                <a16:creationId xmlns:a16="http://schemas.microsoft.com/office/drawing/2014/main" id="{93A915FD-9FD4-FEB4-ECAC-25E02D66FE20}"/>
              </a:ext>
            </a:extLst>
          </p:cNvPr>
          <p:cNvSpPr txBox="1"/>
          <p:nvPr/>
        </p:nvSpPr>
        <p:spPr>
          <a:xfrm>
            <a:off x="11277600" y="9182100"/>
            <a:ext cx="6019800" cy="246221"/>
          </a:xfrm>
          <a:prstGeom prst="rect">
            <a:avLst/>
          </a:prstGeom>
        </p:spPr>
        <p:txBody>
          <a:bodyPr wrap="square" lIns="0" tIns="0" rIns="0" bIns="0" rtlCol="0" anchor="t">
            <a:spAutoFit/>
          </a:bodyPr>
          <a:lstStyle/>
          <a:p>
            <a:pPr algn="r"/>
            <a:r>
              <a:rPr lang="en-GB" sz="1600" dirty="0">
                <a:latin typeface="Poppins Light" panose="00000400000000000000" pitchFamily="50" charset="0"/>
                <a:cs typeface="Poppins Light" panose="00000400000000000000" pitchFamily="50" charset="0"/>
              </a:rPr>
              <a:t>Figure 1 – Location of Manyoni and Octavo Uranium Projects</a:t>
            </a:r>
          </a:p>
        </p:txBody>
      </p:sp>
      <p:sp>
        <p:nvSpPr>
          <p:cNvPr id="3" name="TextBox 13">
            <a:extLst>
              <a:ext uri="{FF2B5EF4-FFF2-40B4-BE49-F238E27FC236}">
                <a16:creationId xmlns:a16="http://schemas.microsoft.com/office/drawing/2014/main" id="{6A5BF98F-1246-AF08-3A2A-1C33D2B48BEB}"/>
              </a:ext>
            </a:extLst>
          </p:cNvPr>
          <p:cNvSpPr txBox="1"/>
          <p:nvPr/>
        </p:nvSpPr>
        <p:spPr>
          <a:xfrm>
            <a:off x="990599" y="2092587"/>
            <a:ext cx="9677401" cy="553998"/>
          </a:xfrm>
          <a:prstGeom prst="rect">
            <a:avLst/>
          </a:prstGeom>
        </p:spPr>
        <p:txBody>
          <a:bodyPr wrap="square" lIns="0" tIns="0" rIns="0" bIns="0" rtlCol="0" anchor="t">
            <a:spAutoFit/>
          </a:bodyPr>
          <a:lstStyle/>
          <a:p>
            <a:pPr algn="l"/>
            <a:r>
              <a:rPr lang="en-GB" sz="3600" spc="-56" dirty="0">
                <a:latin typeface="Poppins"/>
              </a:rPr>
              <a:t>A Strategic Acquisition</a:t>
            </a:r>
          </a:p>
        </p:txBody>
      </p:sp>
      <p:sp>
        <p:nvSpPr>
          <p:cNvPr id="4" name="TextBox 2">
            <a:extLst>
              <a:ext uri="{FF2B5EF4-FFF2-40B4-BE49-F238E27FC236}">
                <a16:creationId xmlns:a16="http://schemas.microsoft.com/office/drawing/2014/main" id="{03584A59-2AF8-FBE0-F7F3-266FB9990E68}"/>
              </a:ext>
            </a:extLst>
          </p:cNvPr>
          <p:cNvSpPr txBox="1"/>
          <p:nvPr/>
        </p:nvSpPr>
        <p:spPr>
          <a:xfrm>
            <a:off x="990599" y="2857500"/>
            <a:ext cx="8743950" cy="553998"/>
          </a:xfrm>
          <a:prstGeom prst="rect">
            <a:avLst/>
          </a:prstGeom>
        </p:spPr>
        <p:txBody>
          <a:bodyPr wrap="square" lIns="0" tIns="0" rIns="0" bIns="0" rtlCol="0" anchor="t">
            <a:spAutoFit/>
          </a:bodyPr>
          <a:lstStyle/>
          <a:p>
            <a:pPr marL="0" lvl="0" indent="0" algn="l">
              <a:spcBef>
                <a:spcPct val="0"/>
              </a:spcBef>
            </a:pPr>
            <a:r>
              <a:rPr lang="en-GB" dirty="0">
                <a:highlight>
                  <a:srgbClr val="FFFCF7"/>
                </a:highlight>
                <a:latin typeface="Poppins"/>
              </a:rPr>
              <a:t>Moab Minerals has acquired 94% of</a:t>
            </a:r>
            <a:r>
              <a:rPr lang="en-GB" dirty="0">
                <a:latin typeface="Poppins"/>
              </a:rPr>
              <a:t> Linx Resources Pty Ltd,</a:t>
            </a:r>
            <a:br>
              <a:rPr lang="en-GB" dirty="0">
                <a:latin typeface="Poppins"/>
              </a:rPr>
            </a:br>
            <a:r>
              <a:rPr lang="en-GB" dirty="0">
                <a:latin typeface="Poppins"/>
              </a:rPr>
              <a:t>holding a portfolio of advanced, large scale uranium projects in Tanzania.</a:t>
            </a:r>
          </a:p>
        </p:txBody>
      </p:sp>
      <p:sp>
        <p:nvSpPr>
          <p:cNvPr id="6" name="Rectangle: Rounded Corners 5">
            <a:extLst>
              <a:ext uri="{FF2B5EF4-FFF2-40B4-BE49-F238E27FC236}">
                <a16:creationId xmlns:a16="http://schemas.microsoft.com/office/drawing/2014/main" id="{B758549D-02DD-1989-4FBB-A9C5919DF9F5}"/>
              </a:ext>
            </a:extLst>
          </p:cNvPr>
          <p:cNvSpPr/>
          <p:nvPr/>
        </p:nvSpPr>
        <p:spPr>
          <a:xfrm>
            <a:off x="990599" y="3695700"/>
            <a:ext cx="8743950" cy="1676400"/>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Rounded Corners 6">
            <a:extLst>
              <a:ext uri="{FF2B5EF4-FFF2-40B4-BE49-F238E27FC236}">
                <a16:creationId xmlns:a16="http://schemas.microsoft.com/office/drawing/2014/main" id="{8D4AB8B4-EAA6-FF62-2AF3-8F02689718B1}"/>
              </a:ext>
            </a:extLst>
          </p:cNvPr>
          <p:cNvSpPr/>
          <p:nvPr/>
        </p:nvSpPr>
        <p:spPr>
          <a:xfrm>
            <a:off x="990599" y="5600700"/>
            <a:ext cx="8743950" cy="1677600"/>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oogle Shape;216;p7">
            <a:extLst>
              <a:ext uri="{FF2B5EF4-FFF2-40B4-BE49-F238E27FC236}">
                <a16:creationId xmlns:a16="http://schemas.microsoft.com/office/drawing/2014/main" id="{DCECD8C5-72F0-B080-0061-AFE35F09E611}"/>
              </a:ext>
            </a:extLst>
          </p:cNvPr>
          <p:cNvPicPr preferRelativeResize="0"/>
          <p:nvPr/>
        </p:nvPicPr>
        <p:blipFill rotWithShape="1">
          <a:blip r:embed="rId2">
            <a:alphaModFix/>
          </a:blip>
          <a:srcRect r="707"/>
          <a:stretch/>
        </p:blipFill>
        <p:spPr>
          <a:xfrm>
            <a:off x="10583806" y="2095500"/>
            <a:ext cx="6741716" cy="6916487"/>
          </a:xfrm>
          <a:prstGeom prst="rect">
            <a:avLst/>
          </a:prstGeom>
          <a:noFill/>
          <a:ln>
            <a:noFill/>
          </a:ln>
        </p:spPr>
      </p:pic>
      <p:sp>
        <p:nvSpPr>
          <p:cNvPr id="14" name="TextBox 2">
            <a:extLst>
              <a:ext uri="{FF2B5EF4-FFF2-40B4-BE49-F238E27FC236}">
                <a16:creationId xmlns:a16="http://schemas.microsoft.com/office/drawing/2014/main" id="{7B17D223-0F78-CDDB-373B-8E0C3E0635AF}"/>
              </a:ext>
            </a:extLst>
          </p:cNvPr>
          <p:cNvSpPr txBox="1"/>
          <p:nvPr/>
        </p:nvSpPr>
        <p:spPr>
          <a:xfrm>
            <a:off x="2695573" y="3848100"/>
            <a:ext cx="5334001" cy="430887"/>
          </a:xfrm>
          <a:prstGeom prst="rect">
            <a:avLst/>
          </a:prstGeom>
        </p:spPr>
        <p:txBody>
          <a:bodyPr wrap="square" lIns="0" tIns="0" rIns="0" bIns="0" rtlCol="0" anchor="t">
            <a:spAutoFit/>
          </a:bodyPr>
          <a:lstStyle/>
          <a:p>
            <a:pPr marL="0" lvl="0" indent="0" algn="l">
              <a:spcBef>
                <a:spcPct val="0"/>
              </a:spcBef>
            </a:pPr>
            <a:r>
              <a:rPr lang="en-GB" sz="2800" spc="-150" dirty="0">
                <a:solidFill>
                  <a:schemeClr val="bg1"/>
                </a:solidFill>
                <a:latin typeface="Poppins"/>
              </a:rPr>
              <a:t>Manyoni Project</a:t>
            </a:r>
          </a:p>
        </p:txBody>
      </p:sp>
      <p:sp>
        <p:nvSpPr>
          <p:cNvPr id="16" name="TextBox 2">
            <a:extLst>
              <a:ext uri="{FF2B5EF4-FFF2-40B4-BE49-F238E27FC236}">
                <a16:creationId xmlns:a16="http://schemas.microsoft.com/office/drawing/2014/main" id="{4551CFA9-7D5F-92CD-3A21-196666508AC9}"/>
              </a:ext>
            </a:extLst>
          </p:cNvPr>
          <p:cNvSpPr txBox="1"/>
          <p:nvPr/>
        </p:nvSpPr>
        <p:spPr>
          <a:xfrm>
            <a:off x="2695573" y="4305300"/>
            <a:ext cx="4557486" cy="276999"/>
          </a:xfrm>
          <a:prstGeom prst="rect">
            <a:avLst/>
          </a:prstGeom>
        </p:spPr>
        <p:txBody>
          <a:bodyPr wrap="square" lIns="0" tIns="0" rIns="0" bIns="0" rtlCol="0" anchor="t">
            <a:spAutoFit/>
          </a:bodyPr>
          <a:lstStyle/>
          <a:p>
            <a:pPr marL="0" lvl="0" indent="0" algn="l">
              <a:spcBef>
                <a:spcPct val="0"/>
              </a:spcBef>
            </a:pPr>
            <a:r>
              <a:rPr lang="en-GB" dirty="0">
                <a:solidFill>
                  <a:schemeClr val="bg1"/>
                </a:solidFill>
                <a:latin typeface="Poppins"/>
              </a:rPr>
              <a:t>(PL 12224/2023 and 12225/2023)</a:t>
            </a:r>
          </a:p>
        </p:txBody>
      </p:sp>
      <p:sp>
        <p:nvSpPr>
          <p:cNvPr id="18" name="TextBox 2">
            <a:extLst>
              <a:ext uri="{FF2B5EF4-FFF2-40B4-BE49-F238E27FC236}">
                <a16:creationId xmlns:a16="http://schemas.microsoft.com/office/drawing/2014/main" id="{9D51C901-B901-D778-B1E9-4F4CD0AFE7C7}"/>
              </a:ext>
            </a:extLst>
          </p:cNvPr>
          <p:cNvSpPr txBox="1"/>
          <p:nvPr/>
        </p:nvSpPr>
        <p:spPr>
          <a:xfrm>
            <a:off x="2686554" y="4723741"/>
            <a:ext cx="5951930" cy="492443"/>
          </a:xfrm>
          <a:prstGeom prst="rect">
            <a:avLst/>
          </a:prstGeom>
        </p:spPr>
        <p:txBody>
          <a:bodyPr wrap="square" lIns="0" tIns="0" rIns="0" bIns="0" rtlCol="0" anchor="t">
            <a:spAutoFit/>
          </a:bodyPr>
          <a:lstStyle/>
          <a:p>
            <a:pPr marL="0" lvl="0" indent="0" algn="l">
              <a:spcBef>
                <a:spcPct val="0"/>
              </a:spcBef>
            </a:pPr>
            <a:r>
              <a:rPr lang="en-GB" sz="1600" dirty="0">
                <a:solidFill>
                  <a:schemeClr val="bg1"/>
                </a:solidFill>
                <a:latin typeface="Poppins"/>
              </a:rPr>
              <a:t>5km north of Manyoni town, access to rail, sealed roads, power and water resources</a:t>
            </a:r>
          </a:p>
        </p:txBody>
      </p:sp>
      <p:sp>
        <p:nvSpPr>
          <p:cNvPr id="15" name="TextBox 2">
            <a:extLst>
              <a:ext uri="{FF2B5EF4-FFF2-40B4-BE49-F238E27FC236}">
                <a16:creationId xmlns:a16="http://schemas.microsoft.com/office/drawing/2014/main" id="{0F0265F7-8DF3-19C4-5FCB-23200494E762}"/>
              </a:ext>
            </a:extLst>
          </p:cNvPr>
          <p:cNvSpPr txBox="1"/>
          <p:nvPr/>
        </p:nvSpPr>
        <p:spPr>
          <a:xfrm>
            <a:off x="2682987" y="5758598"/>
            <a:ext cx="5955497" cy="430887"/>
          </a:xfrm>
          <a:prstGeom prst="rect">
            <a:avLst/>
          </a:prstGeom>
        </p:spPr>
        <p:txBody>
          <a:bodyPr wrap="square" lIns="0" tIns="0" rIns="0" bIns="0" rtlCol="0" anchor="t">
            <a:spAutoFit/>
          </a:bodyPr>
          <a:lstStyle/>
          <a:p>
            <a:pPr marL="0" lvl="0" indent="0" algn="l">
              <a:spcBef>
                <a:spcPct val="0"/>
              </a:spcBef>
            </a:pPr>
            <a:r>
              <a:rPr lang="en-GB" sz="2800" spc="-150" dirty="0">
                <a:solidFill>
                  <a:schemeClr val="bg1"/>
                </a:solidFill>
                <a:latin typeface="Poppins"/>
              </a:rPr>
              <a:t>New AuKing Tenements</a:t>
            </a:r>
          </a:p>
        </p:txBody>
      </p:sp>
      <p:sp>
        <p:nvSpPr>
          <p:cNvPr id="17" name="TextBox 2">
            <a:extLst>
              <a:ext uri="{FF2B5EF4-FFF2-40B4-BE49-F238E27FC236}">
                <a16:creationId xmlns:a16="http://schemas.microsoft.com/office/drawing/2014/main" id="{27CB4436-D0CF-D7DA-6F82-64EA4209C232}"/>
              </a:ext>
            </a:extLst>
          </p:cNvPr>
          <p:cNvSpPr txBox="1"/>
          <p:nvPr/>
        </p:nvSpPr>
        <p:spPr>
          <a:xfrm>
            <a:off x="2682986" y="6189981"/>
            <a:ext cx="6594867" cy="276999"/>
          </a:xfrm>
          <a:prstGeom prst="rect">
            <a:avLst/>
          </a:prstGeom>
        </p:spPr>
        <p:txBody>
          <a:bodyPr wrap="square" lIns="0" tIns="0" rIns="0" bIns="0" rtlCol="0" anchor="t">
            <a:spAutoFit/>
          </a:bodyPr>
          <a:lstStyle/>
          <a:p>
            <a:pPr marL="0" lvl="0" indent="0" algn="l">
              <a:spcBef>
                <a:spcPct val="0"/>
              </a:spcBef>
            </a:pPr>
            <a:r>
              <a:rPr lang="en-GB" dirty="0">
                <a:solidFill>
                  <a:schemeClr val="bg1"/>
                </a:solidFill>
                <a:latin typeface="Poppins"/>
              </a:rPr>
              <a:t>(PL 12188/2023, 12190/2023, 12191/2023 and 12323/2023)</a:t>
            </a:r>
          </a:p>
        </p:txBody>
      </p:sp>
      <p:sp>
        <p:nvSpPr>
          <p:cNvPr id="19" name="TextBox 2">
            <a:extLst>
              <a:ext uri="{FF2B5EF4-FFF2-40B4-BE49-F238E27FC236}">
                <a16:creationId xmlns:a16="http://schemas.microsoft.com/office/drawing/2014/main" id="{32D28DBF-804C-4FF4-F48A-D971BA7D2A24}"/>
              </a:ext>
            </a:extLst>
          </p:cNvPr>
          <p:cNvSpPr txBox="1"/>
          <p:nvPr/>
        </p:nvSpPr>
        <p:spPr>
          <a:xfrm>
            <a:off x="2684992" y="6626192"/>
            <a:ext cx="6594868" cy="492443"/>
          </a:xfrm>
          <a:prstGeom prst="rect">
            <a:avLst/>
          </a:prstGeom>
        </p:spPr>
        <p:txBody>
          <a:bodyPr wrap="square" lIns="0" tIns="0" rIns="0" bIns="0" rtlCol="0" anchor="t">
            <a:spAutoFit/>
          </a:bodyPr>
          <a:lstStyle/>
          <a:p>
            <a:pPr marL="0" lvl="0" indent="0" algn="l">
              <a:spcBef>
                <a:spcPct val="0"/>
              </a:spcBef>
            </a:pPr>
            <a:r>
              <a:rPr lang="en-GB" sz="1600" dirty="0">
                <a:solidFill>
                  <a:schemeClr val="bg1"/>
                </a:solidFill>
                <a:latin typeface="Poppins"/>
              </a:rPr>
              <a:t>Highly strategic and immediately adjacent to Manyoni Project (consolidating all historical Manyoni deposits)</a:t>
            </a:r>
          </a:p>
        </p:txBody>
      </p:sp>
      <p:grpSp>
        <p:nvGrpSpPr>
          <p:cNvPr id="25" name="Group 24">
            <a:extLst>
              <a:ext uri="{FF2B5EF4-FFF2-40B4-BE49-F238E27FC236}">
                <a16:creationId xmlns:a16="http://schemas.microsoft.com/office/drawing/2014/main" id="{48BFF721-1261-6B9D-D75B-94197DCE1BAB}"/>
              </a:ext>
            </a:extLst>
          </p:cNvPr>
          <p:cNvGrpSpPr/>
          <p:nvPr/>
        </p:nvGrpSpPr>
        <p:grpSpPr>
          <a:xfrm>
            <a:off x="1135752" y="3831900"/>
            <a:ext cx="1404000" cy="1404000"/>
            <a:chOff x="1143000" y="4336609"/>
            <a:chExt cx="2313811" cy="2313811"/>
          </a:xfrm>
        </p:grpSpPr>
        <p:sp>
          <p:nvSpPr>
            <p:cNvPr id="10" name="Oval 9">
              <a:extLst>
                <a:ext uri="{FF2B5EF4-FFF2-40B4-BE49-F238E27FC236}">
                  <a16:creationId xmlns:a16="http://schemas.microsoft.com/office/drawing/2014/main" id="{B52CBA13-BE43-8358-5F1D-63D11B6D41FE}"/>
                </a:ext>
              </a:extLst>
            </p:cNvPr>
            <p:cNvSpPr/>
            <p:nvPr/>
          </p:nvSpPr>
          <p:spPr>
            <a:xfrm>
              <a:off x="1143000" y="4336609"/>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BAD6516A-66D5-23A8-88BB-ADCF2700BA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5637" y="4780065"/>
              <a:ext cx="1248536" cy="1426898"/>
            </a:xfrm>
            <a:prstGeom prst="rect">
              <a:avLst/>
            </a:prstGeom>
          </p:spPr>
        </p:pic>
      </p:grpSp>
      <p:pic>
        <p:nvPicPr>
          <p:cNvPr id="5" name="Picture 4" descr="A logo for a company&#10;&#10;Description automatically generated">
            <a:extLst>
              <a:ext uri="{FF2B5EF4-FFF2-40B4-BE49-F238E27FC236}">
                <a16:creationId xmlns:a16="http://schemas.microsoft.com/office/drawing/2014/main" id="{1772CA96-B9B7-B0F7-27A6-66D035B48A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1911" y="509783"/>
            <a:ext cx="2605089" cy="1166118"/>
          </a:xfrm>
          <a:prstGeom prst="rect">
            <a:avLst/>
          </a:prstGeom>
        </p:spPr>
      </p:pic>
      <p:grpSp>
        <p:nvGrpSpPr>
          <p:cNvPr id="13" name="Group 12">
            <a:extLst>
              <a:ext uri="{FF2B5EF4-FFF2-40B4-BE49-F238E27FC236}">
                <a16:creationId xmlns:a16="http://schemas.microsoft.com/office/drawing/2014/main" id="{2F66E7B3-B111-B355-7455-34E8BD31A625}"/>
              </a:ext>
            </a:extLst>
          </p:cNvPr>
          <p:cNvGrpSpPr/>
          <p:nvPr/>
        </p:nvGrpSpPr>
        <p:grpSpPr>
          <a:xfrm>
            <a:off x="1134793" y="5737500"/>
            <a:ext cx="1404000" cy="1404000"/>
            <a:chOff x="1143000" y="4336609"/>
            <a:chExt cx="2313811" cy="2313811"/>
          </a:xfrm>
        </p:grpSpPr>
        <p:sp>
          <p:nvSpPr>
            <p:cNvPr id="20" name="Oval 19">
              <a:extLst>
                <a:ext uri="{FF2B5EF4-FFF2-40B4-BE49-F238E27FC236}">
                  <a16:creationId xmlns:a16="http://schemas.microsoft.com/office/drawing/2014/main" id="{3F2EDE1D-08AD-8535-3914-D344DC9C14F4}"/>
                </a:ext>
              </a:extLst>
            </p:cNvPr>
            <p:cNvSpPr/>
            <p:nvPr/>
          </p:nvSpPr>
          <p:spPr>
            <a:xfrm>
              <a:off x="1143000" y="4336609"/>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1E0158AD-1456-0312-1DAA-68D87B1EB8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5637" y="4780065"/>
              <a:ext cx="1248536" cy="1426898"/>
            </a:xfrm>
            <a:prstGeom prst="rect">
              <a:avLst/>
            </a:prstGeom>
          </p:spPr>
        </p:pic>
      </p:grpSp>
      <p:sp>
        <p:nvSpPr>
          <p:cNvPr id="22" name="Rectangle: Rounded Corners 21">
            <a:extLst>
              <a:ext uri="{FF2B5EF4-FFF2-40B4-BE49-F238E27FC236}">
                <a16:creationId xmlns:a16="http://schemas.microsoft.com/office/drawing/2014/main" id="{D2EEB053-5A2C-7695-9BC7-62E1D0167B7E}"/>
              </a:ext>
            </a:extLst>
          </p:cNvPr>
          <p:cNvSpPr/>
          <p:nvPr/>
        </p:nvSpPr>
        <p:spPr>
          <a:xfrm>
            <a:off x="990599" y="7532667"/>
            <a:ext cx="8743950" cy="1677600"/>
          </a:xfrm>
          <a:prstGeom prst="roundRect">
            <a:avLst>
              <a:gd name="adj" fmla="val 50000"/>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
            <a:extLst>
              <a:ext uri="{FF2B5EF4-FFF2-40B4-BE49-F238E27FC236}">
                <a16:creationId xmlns:a16="http://schemas.microsoft.com/office/drawing/2014/main" id="{4801E7C4-3C87-082B-169C-95492EB83C5A}"/>
              </a:ext>
            </a:extLst>
          </p:cNvPr>
          <p:cNvSpPr txBox="1"/>
          <p:nvPr/>
        </p:nvSpPr>
        <p:spPr>
          <a:xfrm>
            <a:off x="2682987" y="7690565"/>
            <a:ext cx="5334001" cy="430887"/>
          </a:xfrm>
          <a:prstGeom prst="rect">
            <a:avLst/>
          </a:prstGeom>
        </p:spPr>
        <p:txBody>
          <a:bodyPr wrap="square" lIns="0" tIns="0" rIns="0" bIns="0" rtlCol="0" anchor="t">
            <a:spAutoFit/>
          </a:bodyPr>
          <a:lstStyle/>
          <a:p>
            <a:pPr marL="0" lvl="0" indent="0" algn="l">
              <a:spcBef>
                <a:spcPct val="0"/>
              </a:spcBef>
            </a:pPr>
            <a:r>
              <a:rPr lang="en-GB" sz="2800" spc="-150" dirty="0">
                <a:solidFill>
                  <a:schemeClr val="bg1"/>
                </a:solidFill>
                <a:latin typeface="Poppins"/>
              </a:rPr>
              <a:t>Octavo Project</a:t>
            </a:r>
          </a:p>
        </p:txBody>
      </p:sp>
      <p:sp>
        <p:nvSpPr>
          <p:cNvPr id="28" name="TextBox 2">
            <a:extLst>
              <a:ext uri="{FF2B5EF4-FFF2-40B4-BE49-F238E27FC236}">
                <a16:creationId xmlns:a16="http://schemas.microsoft.com/office/drawing/2014/main" id="{92C3BAA2-D686-CBCD-432D-D53256A11587}"/>
              </a:ext>
            </a:extLst>
          </p:cNvPr>
          <p:cNvSpPr txBox="1"/>
          <p:nvPr/>
        </p:nvSpPr>
        <p:spPr>
          <a:xfrm>
            <a:off x="2682987" y="8121948"/>
            <a:ext cx="4557486" cy="276999"/>
          </a:xfrm>
          <a:prstGeom prst="rect">
            <a:avLst/>
          </a:prstGeom>
        </p:spPr>
        <p:txBody>
          <a:bodyPr wrap="square" lIns="0" tIns="0" rIns="0" bIns="0" rtlCol="0" anchor="t">
            <a:spAutoFit/>
          </a:bodyPr>
          <a:lstStyle/>
          <a:p>
            <a:pPr marL="0" lvl="0" indent="0" algn="l">
              <a:spcBef>
                <a:spcPct val="0"/>
              </a:spcBef>
            </a:pPr>
            <a:r>
              <a:rPr lang="en-GB" dirty="0">
                <a:solidFill>
                  <a:schemeClr val="bg1"/>
                </a:solidFill>
                <a:latin typeface="Poppins"/>
              </a:rPr>
              <a:t>(PL 11645/2021)</a:t>
            </a:r>
          </a:p>
        </p:txBody>
      </p:sp>
      <p:sp>
        <p:nvSpPr>
          <p:cNvPr id="30" name="TextBox 2">
            <a:extLst>
              <a:ext uri="{FF2B5EF4-FFF2-40B4-BE49-F238E27FC236}">
                <a16:creationId xmlns:a16="http://schemas.microsoft.com/office/drawing/2014/main" id="{90FEEAD1-46A8-F41E-8360-A114A346291B}"/>
              </a:ext>
            </a:extLst>
          </p:cNvPr>
          <p:cNvSpPr txBox="1"/>
          <p:nvPr/>
        </p:nvSpPr>
        <p:spPr>
          <a:xfrm>
            <a:off x="2684992" y="8558159"/>
            <a:ext cx="6594868" cy="492443"/>
          </a:xfrm>
          <a:prstGeom prst="rect">
            <a:avLst/>
          </a:prstGeom>
        </p:spPr>
        <p:txBody>
          <a:bodyPr wrap="square" lIns="0" tIns="0" rIns="0" bIns="0" rtlCol="0" anchor="t">
            <a:spAutoFit/>
          </a:bodyPr>
          <a:lstStyle/>
          <a:p>
            <a:pPr marL="0" lvl="0" indent="0" algn="l">
              <a:spcBef>
                <a:spcPct val="0"/>
              </a:spcBef>
            </a:pPr>
            <a:r>
              <a:rPr lang="en-GB" sz="1600" dirty="0">
                <a:solidFill>
                  <a:schemeClr val="bg1"/>
                </a:solidFill>
                <a:latin typeface="Poppins"/>
              </a:rPr>
              <a:t>Adjacent to Rosatom’s world class Nyota Uranium Deposit (formerly ASX-listed Mantra Resources; A$1.02B takeover in 2011)</a:t>
            </a:r>
          </a:p>
        </p:txBody>
      </p:sp>
      <p:grpSp>
        <p:nvGrpSpPr>
          <p:cNvPr id="31" name="Group 30">
            <a:extLst>
              <a:ext uri="{FF2B5EF4-FFF2-40B4-BE49-F238E27FC236}">
                <a16:creationId xmlns:a16="http://schemas.microsoft.com/office/drawing/2014/main" id="{FFFC5BBD-C092-A9BA-32FD-37F2C31A5350}"/>
              </a:ext>
            </a:extLst>
          </p:cNvPr>
          <p:cNvGrpSpPr/>
          <p:nvPr/>
        </p:nvGrpSpPr>
        <p:grpSpPr>
          <a:xfrm>
            <a:off x="1134793" y="7669467"/>
            <a:ext cx="1404000" cy="1404000"/>
            <a:chOff x="1143000" y="4336609"/>
            <a:chExt cx="2313811" cy="2313811"/>
          </a:xfrm>
        </p:grpSpPr>
        <p:sp>
          <p:nvSpPr>
            <p:cNvPr id="32" name="Oval 31">
              <a:extLst>
                <a:ext uri="{FF2B5EF4-FFF2-40B4-BE49-F238E27FC236}">
                  <a16:creationId xmlns:a16="http://schemas.microsoft.com/office/drawing/2014/main" id="{1296F238-3495-97EE-9843-9A6F32A27E4D}"/>
                </a:ext>
              </a:extLst>
            </p:cNvPr>
            <p:cNvSpPr/>
            <p:nvPr/>
          </p:nvSpPr>
          <p:spPr>
            <a:xfrm>
              <a:off x="1143000" y="4336609"/>
              <a:ext cx="2313811" cy="2313811"/>
            </a:xfrm>
            <a:prstGeom prst="ellipse">
              <a:avLst/>
            </a:prstGeom>
            <a:solidFill>
              <a:srgbClr val="FCA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7950FB5F-9F2F-A3F7-746F-79F6AFD309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5637" y="4780065"/>
              <a:ext cx="1248536" cy="1426898"/>
            </a:xfrm>
            <a:prstGeom prst="rect">
              <a:avLst/>
            </a:prstGeom>
          </p:spPr>
        </p:pic>
      </p:grpSp>
      <p:sp>
        <p:nvSpPr>
          <p:cNvPr id="9" name="TextBox 8">
            <a:extLst>
              <a:ext uri="{FF2B5EF4-FFF2-40B4-BE49-F238E27FC236}">
                <a16:creationId xmlns:a16="http://schemas.microsoft.com/office/drawing/2014/main" id="{B0548A76-7599-DF5D-0A6D-09CEBF4829EF}"/>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latin typeface="Poppins"/>
              </a:rPr>
              <a:t>8</a:t>
            </a:fld>
            <a:endParaRPr lang="en-AU" sz="1600" dirty="0"/>
          </a:p>
        </p:txBody>
      </p:sp>
    </p:spTree>
    <p:extLst>
      <p:ext uri="{BB962C8B-B14F-4D97-AF65-F5344CB8AC3E}">
        <p14:creationId xmlns:p14="http://schemas.microsoft.com/office/powerpoint/2010/main" val="1843274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92CCBE90-C537-0CD2-DB63-2E76F8BDFC20}"/>
              </a:ext>
            </a:extLst>
          </p:cNvPr>
          <p:cNvSpPr/>
          <p:nvPr/>
        </p:nvSpPr>
        <p:spPr>
          <a:xfrm rot="16200000">
            <a:off x="9196388" y="1195386"/>
            <a:ext cx="10325101" cy="7858125"/>
          </a:xfrm>
          <a:custGeom>
            <a:avLst/>
            <a:gdLst>
              <a:gd name="connsiteX0" fmla="*/ 10287000 w 10287000"/>
              <a:gd name="connsiteY0" fmla="*/ 1314473 h 7858125"/>
              <a:gd name="connsiteX1" fmla="*/ 10287000 w 10287000"/>
              <a:gd name="connsiteY1" fmla="*/ 7858125 h 7858125"/>
              <a:gd name="connsiteX2" fmla="*/ 0 w 10287000"/>
              <a:gd name="connsiteY2" fmla="*/ 7858125 h 7858125"/>
              <a:gd name="connsiteX3" fmla="*/ 0 w 10287000"/>
              <a:gd name="connsiteY3" fmla="*/ 1314473 h 7858125"/>
              <a:gd name="connsiteX4" fmla="*/ 1314473 w 10287000"/>
              <a:gd name="connsiteY4" fmla="*/ 0 h 7858125"/>
              <a:gd name="connsiteX5" fmla="*/ 8972527 w 10287000"/>
              <a:gd name="connsiteY5" fmla="*/ 0 h 7858125"/>
              <a:gd name="connsiteX6" fmla="*/ 10287000 w 10287000"/>
              <a:gd name="connsiteY6" fmla="*/ 1314473 h 78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7858125">
                <a:moveTo>
                  <a:pt x="10287000" y="1314473"/>
                </a:moveTo>
                <a:lnTo>
                  <a:pt x="10287000" y="7858125"/>
                </a:lnTo>
                <a:lnTo>
                  <a:pt x="0" y="7858125"/>
                </a:lnTo>
                <a:lnTo>
                  <a:pt x="0" y="1314473"/>
                </a:lnTo>
                <a:cubicBezTo>
                  <a:pt x="0" y="588510"/>
                  <a:pt x="588510" y="0"/>
                  <a:pt x="1314473" y="0"/>
                </a:cubicBezTo>
                <a:lnTo>
                  <a:pt x="8972527" y="0"/>
                </a:lnTo>
                <a:cubicBezTo>
                  <a:pt x="9698490" y="0"/>
                  <a:pt x="10287000" y="588510"/>
                  <a:pt x="10287000" y="1314473"/>
                </a:cubicBezTo>
                <a:close/>
              </a:path>
            </a:pathLst>
          </a:cu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2">
            <a:extLst>
              <a:ext uri="{FF2B5EF4-FFF2-40B4-BE49-F238E27FC236}">
                <a16:creationId xmlns:a16="http://schemas.microsoft.com/office/drawing/2014/main" id="{E6C67FA2-235D-3290-9C80-FB37EAEBE490}"/>
              </a:ext>
            </a:extLst>
          </p:cNvPr>
          <p:cNvSpPr txBox="1"/>
          <p:nvPr/>
        </p:nvSpPr>
        <p:spPr>
          <a:xfrm>
            <a:off x="943430" y="1943100"/>
            <a:ext cx="9048296" cy="1015663"/>
          </a:xfrm>
          <a:prstGeom prst="rect">
            <a:avLst/>
          </a:prstGeom>
        </p:spPr>
        <p:txBody>
          <a:bodyPr wrap="square" lIns="0" tIns="0" rIns="0" bIns="0" rtlCol="0" anchor="t">
            <a:spAutoFit/>
          </a:bodyPr>
          <a:lstStyle/>
          <a:p>
            <a:pPr marL="0" lvl="0" indent="0" algn="l">
              <a:spcBef>
                <a:spcPct val="0"/>
              </a:spcBef>
            </a:pPr>
            <a:r>
              <a:rPr lang="en-GB" sz="6600" spc="-500" dirty="0">
                <a:solidFill>
                  <a:srgbClr val="F37021"/>
                </a:solidFill>
                <a:latin typeface="Poppins"/>
              </a:rPr>
              <a:t>Manyoni and Octavo</a:t>
            </a:r>
          </a:p>
        </p:txBody>
      </p:sp>
      <p:sp>
        <p:nvSpPr>
          <p:cNvPr id="6" name="TextBox 2">
            <a:extLst>
              <a:ext uri="{FF2B5EF4-FFF2-40B4-BE49-F238E27FC236}">
                <a16:creationId xmlns:a16="http://schemas.microsoft.com/office/drawing/2014/main" id="{531161F6-9122-FA7A-FD5A-9F0DEACAAE79}"/>
              </a:ext>
            </a:extLst>
          </p:cNvPr>
          <p:cNvSpPr txBox="1"/>
          <p:nvPr/>
        </p:nvSpPr>
        <p:spPr>
          <a:xfrm>
            <a:off x="943429" y="2933700"/>
            <a:ext cx="8048171" cy="1015663"/>
          </a:xfrm>
          <a:prstGeom prst="rect">
            <a:avLst/>
          </a:prstGeom>
        </p:spPr>
        <p:txBody>
          <a:bodyPr wrap="square" lIns="0" tIns="0" rIns="0" bIns="0" rtlCol="0" anchor="t">
            <a:spAutoFit/>
          </a:bodyPr>
          <a:lstStyle/>
          <a:p>
            <a:pPr marL="0" lvl="0" indent="0" algn="l">
              <a:spcBef>
                <a:spcPct val="0"/>
              </a:spcBef>
            </a:pPr>
            <a:r>
              <a:rPr lang="en-GB" sz="6600" spc="-500" dirty="0">
                <a:solidFill>
                  <a:srgbClr val="F37021"/>
                </a:solidFill>
                <a:latin typeface="Poppins"/>
              </a:rPr>
              <a:t>Uranium Projects</a:t>
            </a:r>
          </a:p>
        </p:txBody>
      </p:sp>
      <p:sp>
        <p:nvSpPr>
          <p:cNvPr id="7" name="TextBox 13">
            <a:extLst>
              <a:ext uri="{FF2B5EF4-FFF2-40B4-BE49-F238E27FC236}">
                <a16:creationId xmlns:a16="http://schemas.microsoft.com/office/drawing/2014/main" id="{A05BF122-DE91-A159-D0EE-0077DA20EF26}"/>
              </a:ext>
            </a:extLst>
          </p:cNvPr>
          <p:cNvSpPr txBox="1"/>
          <p:nvPr/>
        </p:nvSpPr>
        <p:spPr>
          <a:xfrm>
            <a:off x="990599" y="4193857"/>
            <a:ext cx="7162801" cy="492443"/>
          </a:xfrm>
          <a:prstGeom prst="rect">
            <a:avLst/>
          </a:prstGeom>
        </p:spPr>
        <p:txBody>
          <a:bodyPr wrap="square" lIns="0" tIns="0" rIns="0" bIns="0" rtlCol="0" anchor="t">
            <a:spAutoFit/>
          </a:bodyPr>
          <a:lstStyle/>
          <a:p>
            <a:pPr algn="l"/>
            <a:r>
              <a:rPr lang="en-GB" sz="3200" spc="-56" dirty="0">
                <a:latin typeface="Poppins"/>
              </a:rPr>
              <a:t>High Impact Uranium Projects</a:t>
            </a:r>
          </a:p>
        </p:txBody>
      </p:sp>
      <p:sp>
        <p:nvSpPr>
          <p:cNvPr id="8" name="TextBox 2">
            <a:extLst>
              <a:ext uri="{FF2B5EF4-FFF2-40B4-BE49-F238E27FC236}">
                <a16:creationId xmlns:a16="http://schemas.microsoft.com/office/drawing/2014/main" id="{D09E0CB6-90D7-D83A-8FD9-858A49AC5E69}"/>
              </a:ext>
            </a:extLst>
          </p:cNvPr>
          <p:cNvSpPr txBox="1"/>
          <p:nvPr/>
        </p:nvSpPr>
        <p:spPr>
          <a:xfrm>
            <a:off x="990599" y="5027243"/>
            <a:ext cx="9001127" cy="4533805"/>
          </a:xfrm>
          <a:prstGeom prst="rect">
            <a:avLst/>
          </a:prstGeom>
        </p:spPr>
        <p:txBody>
          <a:bodyPr wrap="square" lIns="0" tIns="0" rIns="0" bIns="0" rtlCol="0" anchor="t">
            <a:spAutoFit/>
          </a:bodyPr>
          <a:lstStyle/>
          <a:p>
            <a:pPr marL="0" lvl="0" indent="0" algn="l">
              <a:lnSpc>
                <a:spcPct val="150000"/>
              </a:lnSpc>
              <a:spcBef>
                <a:spcPct val="0"/>
              </a:spcBef>
            </a:pPr>
            <a:r>
              <a:rPr lang="en-GB" dirty="0">
                <a:latin typeface="Poppins" panose="00000500000000000000" pitchFamily="2" charset="0"/>
                <a:cs typeface="Poppins" panose="00000500000000000000" pitchFamily="2" charset="0"/>
              </a:rPr>
              <a:t>The Manyoni Uranium Project tenements are located in the Republic of Tanzania (pop. 65 million), approximately 100km northwest of the capital city of Dodoma (pop. 765,000). The location of the uranium projects at Manyoni and Octavo are shown in Figure 2 and Figure 3.</a:t>
            </a:r>
          </a:p>
          <a:p>
            <a:pPr marL="0" lvl="0" indent="0" algn="l">
              <a:lnSpc>
                <a:spcPct val="150000"/>
              </a:lnSpc>
              <a:spcBef>
                <a:spcPct val="0"/>
              </a:spcBef>
            </a:pPr>
            <a:endParaRPr lang="en-GB" dirty="0">
              <a:latin typeface="Poppins" panose="00000500000000000000" pitchFamily="2" charset="0"/>
              <a:cs typeface="Poppins" panose="00000500000000000000" pitchFamily="2" charset="0"/>
            </a:endParaRPr>
          </a:p>
          <a:p>
            <a:pPr marL="0" lvl="0" indent="0" algn="l">
              <a:lnSpc>
                <a:spcPct val="150000"/>
              </a:lnSpc>
              <a:spcBef>
                <a:spcPct val="0"/>
              </a:spcBef>
            </a:pPr>
            <a:r>
              <a:rPr lang="en-GB" dirty="0">
                <a:latin typeface="Poppins" panose="00000500000000000000" pitchFamily="2" charset="0"/>
                <a:cs typeface="Poppins" panose="00000500000000000000" pitchFamily="2" charset="0"/>
              </a:rPr>
              <a:t>The Manyoni Uranium Project was extensively explored by former owner,</a:t>
            </a:r>
            <a:br>
              <a:rPr lang="en-GB" dirty="0">
                <a:latin typeface="Poppins" panose="00000500000000000000" pitchFamily="2" charset="0"/>
                <a:cs typeface="Poppins" panose="00000500000000000000" pitchFamily="2" charset="0"/>
              </a:rPr>
            </a:br>
            <a:r>
              <a:rPr lang="en-GB" dirty="0">
                <a:latin typeface="Poppins" panose="00000500000000000000" pitchFamily="2" charset="0"/>
                <a:cs typeface="Poppins" panose="00000500000000000000" pitchFamily="2" charset="0"/>
              </a:rPr>
              <a:t>ASX-listed company Uranex Ltd (ASX:UNX) now Magnis Energy Technologies</a:t>
            </a:r>
            <a:br>
              <a:rPr lang="en-GB" dirty="0">
                <a:latin typeface="Poppins" panose="00000500000000000000" pitchFamily="2" charset="0"/>
                <a:cs typeface="Poppins" panose="00000500000000000000" pitchFamily="2" charset="0"/>
              </a:rPr>
            </a:br>
            <a:r>
              <a:rPr lang="en-GB" dirty="0">
                <a:latin typeface="Poppins" panose="00000500000000000000" pitchFamily="2" charset="0"/>
                <a:cs typeface="Poppins" panose="00000500000000000000" pitchFamily="2" charset="0"/>
              </a:rPr>
              <a:t>Ltd (ASX:MNS).</a:t>
            </a:r>
          </a:p>
          <a:p>
            <a:pPr marL="0" lvl="0" indent="0" algn="l">
              <a:lnSpc>
                <a:spcPct val="150000"/>
              </a:lnSpc>
              <a:spcBef>
                <a:spcPct val="0"/>
              </a:spcBef>
            </a:pPr>
            <a:endParaRPr lang="en-GB" dirty="0">
              <a:latin typeface="Poppins" panose="00000500000000000000" pitchFamily="2" charset="0"/>
              <a:cs typeface="Poppins" panose="00000500000000000000" pitchFamily="2" charset="0"/>
            </a:endParaRPr>
          </a:p>
          <a:p>
            <a:pPr marL="0" lvl="0" indent="0" algn="l">
              <a:lnSpc>
                <a:spcPct val="150000"/>
              </a:lnSpc>
              <a:spcBef>
                <a:spcPct val="0"/>
              </a:spcBef>
            </a:pPr>
            <a:r>
              <a:rPr lang="en-GB" dirty="0">
                <a:latin typeface="Poppins" panose="00000500000000000000" pitchFamily="2" charset="0"/>
                <a:cs typeface="Poppins" panose="00000500000000000000" pitchFamily="2" charset="0"/>
              </a:rPr>
              <a:t>Historical multi-million dollar exploration program completed from early 2000’s – 2013 by Uranex Ltd</a:t>
            </a:r>
            <a:r>
              <a:rPr lang="en-GB" baseline="30000" dirty="0">
                <a:latin typeface="Poppins" panose="00000500000000000000" pitchFamily="2" charset="0"/>
                <a:cs typeface="Poppins" panose="00000500000000000000" pitchFamily="2" charset="0"/>
              </a:rPr>
              <a:t>1</a:t>
            </a:r>
            <a:r>
              <a:rPr lang="en-AU" sz="1800" b="0" i="0" u="none" strike="noStrike" dirty="0">
                <a:solidFill>
                  <a:srgbClr val="222222"/>
                </a:solidFill>
                <a:effectLst/>
                <a:latin typeface="Poppins" panose="00000500000000000000" pitchFamily="2" charset="0"/>
                <a:cs typeface="Poppins" panose="00000500000000000000" pitchFamily="2" charset="0"/>
              </a:rPr>
              <a:t>.</a:t>
            </a:r>
            <a:endParaRPr lang="en-GB" dirty="0">
              <a:latin typeface="Poppins" panose="00000500000000000000" pitchFamily="2" charset="0"/>
              <a:cs typeface="Poppins" panose="00000500000000000000" pitchFamily="2" charset="0"/>
            </a:endParaRPr>
          </a:p>
        </p:txBody>
      </p:sp>
      <p:grpSp>
        <p:nvGrpSpPr>
          <p:cNvPr id="27" name="Group 26">
            <a:extLst>
              <a:ext uri="{FF2B5EF4-FFF2-40B4-BE49-F238E27FC236}">
                <a16:creationId xmlns:a16="http://schemas.microsoft.com/office/drawing/2014/main" id="{272B04E1-3F14-F2A5-9045-DC9E6DA6CB9D}"/>
              </a:ext>
            </a:extLst>
          </p:cNvPr>
          <p:cNvGrpSpPr/>
          <p:nvPr/>
        </p:nvGrpSpPr>
        <p:grpSpPr>
          <a:xfrm>
            <a:off x="11582400" y="540722"/>
            <a:ext cx="6172200" cy="4343400"/>
            <a:chOff x="11430000" y="495300"/>
            <a:chExt cx="6172200" cy="4343400"/>
          </a:xfrm>
        </p:grpSpPr>
        <p:pic>
          <p:nvPicPr>
            <p:cNvPr id="11" name="Google Shape;232;p8" descr="A map with red squares&#10;&#10;Description automatically generated">
              <a:extLst>
                <a:ext uri="{FF2B5EF4-FFF2-40B4-BE49-F238E27FC236}">
                  <a16:creationId xmlns:a16="http://schemas.microsoft.com/office/drawing/2014/main" id="{85CBB2BD-A97A-C8CB-D40A-3D06C3A4A4EA}"/>
                </a:ext>
              </a:extLst>
            </p:cNvPr>
            <p:cNvPicPr preferRelativeResize="0"/>
            <p:nvPr/>
          </p:nvPicPr>
          <p:blipFill rotWithShape="1">
            <a:blip r:embed="rId2">
              <a:alphaModFix/>
            </a:blip>
            <a:srcRect/>
            <a:stretch/>
          </p:blipFill>
          <p:spPr>
            <a:xfrm>
              <a:off x="11430000" y="495300"/>
              <a:ext cx="5941050" cy="3943451"/>
            </a:xfrm>
            <a:prstGeom prst="roundRect">
              <a:avLst>
                <a:gd name="adj" fmla="val 8454"/>
              </a:avLst>
            </a:prstGeom>
            <a:noFill/>
            <a:ln>
              <a:noFill/>
            </a:ln>
          </p:spPr>
        </p:pic>
        <p:sp>
          <p:nvSpPr>
            <p:cNvPr id="13" name="TextBox 13">
              <a:extLst>
                <a:ext uri="{FF2B5EF4-FFF2-40B4-BE49-F238E27FC236}">
                  <a16:creationId xmlns:a16="http://schemas.microsoft.com/office/drawing/2014/main" id="{F884BAF7-F17E-0903-C735-FFB5CF6E2B21}"/>
                </a:ext>
              </a:extLst>
            </p:cNvPr>
            <p:cNvSpPr txBox="1"/>
            <p:nvPr/>
          </p:nvSpPr>
          <p:spPr>
            <a:xfrm>
              <a:off x="11632992" y="4561701"/>
              <a:ext cx="5969208" cy="276999"/>
            </a:xfrm>
            <a:prstGeom prst="rect">
              <a:avLst/>
            </a:prstGeom>
          </p:spPr>
          <p:txBody>
            <a:bodyPr wrap="square" lIns="0" tIns="0" rIns="0" bIns="0" rtlCol="0" anchor="t">
              <a:spAutoFit/>
            </a:bodyPr>
            <a:lstStyle/>
            <a:p>
              <a:r>
                <a:rPr lang="en-GB" dirty="0">
                  <a:solidFill>
                    <a:schemeClr val="bg1"/>
                  </a:solidFill>
                  <a:latin typeface="Poppins Light" panose="00000400000000000000" pitchFamily="50" charset="0"/>
                  <a:cs typeface="Poppins Light" panose="00000400000000000000" pitchFamily="50" charset="0"/>
                </a:rPr>
                <a:t>Figure 2 – Location of Manyoni Tenements</a:t>
              </a:r>
            </a:p>
          </p:txBody>
        </p:sp>
      </p:grpSp>
      <p:grpSp>
        <p:nvGrpSpPr>
          <p:cNvPr id="28" name="Group 27">
            <a:extLst>
              <a:ext uri="{FF2B5EF4-FFF2-40B4-BE49-F238E27FC236}">
                <a16:creationId xmlns:a16="http://schemas.microsoft.com/office/drawing/2014/main" id="{6D3CA517-6A58-E168-F419-B22AEA226678}"/>
              </a:ext>
            </a:extLst>
          </p:cNvPr>
          <p:cNvGrpSpPr/>
          <p:nvPr/>
        </p:nvGrpSpPr>
        <p:grpSpPr>
          <a:xfrm>
            <a:off x="11585685" y="5314606"/>
            <a:ext cx="6016515" cy="4370116"/>
            <a:chOff x="11585685" y="5314606"/>
            <a:chExt cx="6016515" cy="4370116"/>
          </a:xfrm>
        </p:grpSpPr>
        <p:pic>
          <p:nvPicPr>
            <p:cNvPr id="10" name="Google Shape;231;p8" descr="A map with a red rectangle&#10;&#10;Description automatically generated">
              <a:extLst>
                <a:ext uri="{FF2B5EF4-FFF2-40B4-BE49-F238E27FC236}">
                  <a16:creationId xmlns:a16="http://schemas.microsoft.com/office/drawing/2014/main" id="{C6BBD08B-77EC-BF9C-494A-29744A72096A}"/>
                </a:ext>
              </a:extLst>
            </p:cNvPr>
            <p:cNvPicPr preferRelativeResize="0"/>
            <p:nvPr/>
          </p:nvPicPr>
          <p:blipFill rotWithShape="1">
            <a:blip r:embed="rId3">
              <a:alphaModFix/>
            </a:blip>
            <a:srcRect/>
            <a:stretch/>
          </p:blipFill>
          <p:spPr>
            <a:xfrm>
              <a:off x="11585685" y="5314606"/>
              <a:ext cx="5940315" cy="3943694"/>
            </a:xfrm>
            <a:prstGeom prst="roundRect">
              <a:avLst>
                <a:gd name="adj" fmla="val 7489"/>
              </a:avLst>
            </a:prstGeom>
            <a:noFill/>
            <a:ln>
              <a:noFill/>
            </a:ln>
          </p:spPr>
        </p:pic>
        <p:sp>
          <p:nvSpPr>
            <p:cNvPr id="14" name="TextBox 13">
              <a:extLst>
                <a:ext uri="{FF2B5EF4-FFF2-40B4-BE49-F238E27FC236}">
                  <a16:creationId xmlns:a16="http://schemas.microsoft.com/office/drawing/2014/main" id="{83D7E887-4FAB-AC1B-44E6-25B356DB1662}"/>
                </a:ext>
              </a:extLst>
            </p:cNvPr>
            <p:cNvSpPr txBox="1"/>
            <p:nvPr/>
          </p:nvSpPr>
          <p:spPr>
            <a:xfrm>
              <a:off x="11632992" y="9407723"/>
              <a:ext cx="5969208" cy="276999"/>
            </a:xfrm>
            <a:prstGeom prst="rect">
              <a:avLst/>
            </a:prstGeom>
          </p:spPr>
          <p:txBody>
            <a:bodyPr wrap="square" lIns="0" tIns="0" rIns="0" bIns="0" rtlCol="0" anchor="t">
              <a:spAutoFit/>
            </a:bodyPr>
            <a:lstStyle/>
            <a:p>
              <a:r>
                <a:rPr lang="en-GB" dirty="0">
                  <a:solidFill>
                    <a:schemeClr val="bg1"/>
                  </a:solidFill>
                  <a:latin typeface="Poppins Light" panose="00000400000000000000" pitchFamily="50" charset="0"/>
                  <a:cs typeface="Poppins Light" panose="00000400000000000000" pitchFamily="50" charset="0"/>
                </a:rPr>
                <a:t>Figure 3 – Location of Octavo Tenement</a:t>
              </a:r>
            </a:p>
          </p:txBody>
        </p:sp>
      </p:grpSp>
      <p:pic>
        <p:nvPicPr>
          <p:cNvPr id="3" name="Picture 2" descr="A logo for a company&#10;&#10;Description automatically generated">
            <a:extLst>
              <a:ext uri="{FF2B5EF4-FFF2-40B4-BE49-F238E27FC236}">
                <a16:creationId xmlns:a16="http://schemas.microsoft.com/office/drawing/2014/main" id="{E0123452-DE59-C84F-5BEE-24C2708ABD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311" y="631899"/>
            <a:ext cx="2605089" cy="1166118"/>
          </a:xfrm>
          <a:prstGeom prst="rect">
            <a:avLst/>
          </a:prstGeom>
        </p:spPr>
      </p:pic>
      <p:sp>
        <p:nvSpPr>
          <p:cNvPr id="4" name="TextBox 13">
            <a:extLst>
              <a:ext uri="{FF2B5EF4-FFF2-40B4-BE49-F238E27FC236}">
                <a16:creationId xmlns:a16="http://schemas.microsoft.com/office/drawing/2014/main" id="{04AADD25-2B9B-518B-DE47-27A388C6DEC8}"/>
              </a:ext>
            </a:extLst>
          </p:cNvPr>
          <p:cNvSpPr txBox="1"/>
          <p:nvPr/>
        </p:nvSpPr>
        <p:spPr>
          <a:xfrm>
            <a:off x="990599" y="9851023"/>
            <a:ext cx="16353972" cy="169277"/>
          </a:xfrm>
          <a:prstGeom prst="rect">
            <a:avLst/>
          </a:prstGeom>
        </p:spPr>
        <p:txBody>
          <a:bodyPr wrap="square" lIns="0" tIns="0" rIns="0" bIns="0" rtlCol="0" anchor="b">
            <a:spAutoFit/>
          </a:bodyPr>
          <a:lstStyle/>
          <a:p>
            <a:pPr marL="228600" indent="-228600">
              <a:buFont typeface="+mj-lt"/>
              <a:buAutoNum type="arabicPeriod"/>
            </a:pPr>
            <a:r>
              <a:rPr lang="en-AU" sz="1100" dirty="0">
                <a:solidFill>
                  <a:srgbClr val="222222"/>
                </a:solidFill>
                <a:highlight>
                  <a:srgbClr val="FFFFFF"/>
                </a:highlight>
                <a:latin typeface="Arial" panose="020B0604020202020204" pitchFamily="34" charset="0"/>
              </a:rPr>
              <a:t>ASX Release, “</a:t>
            </a:r>
            <a:r>
              <a:rPr lang="en-GB" sz="1100" i="1" dirty="0">
                <a:solidFill>
                  <a:srgbClr val="222222"/>
                </a:solidFill>
                <a:highlight>
                  <a:srgbClr val="FFFFFF"/>
                </a:highlight>
                <a:latin typeface="Arial" panose="020B0604020202020204" pitchFamily="34" charset="0"/>
              </a:rPr>
              <a:t>Acquisition of Portfolio of Advanced Uranium Assets Tanzania</a:t>
            </a:r>
            <a:r>
              <a:rPr lang="en-AU" sz="1100" dirty="0">
                <a:solidFill>
                  <a:srgbClr val="222222"/>
                </a:solidFill>
                <a:highlight>
                  <a:srgbClr val="FFFFFF"/>
                </a:highlight>
                <a:latin typeface="Arial" panose="020B0604020202020204" pitchFamily="34" charset="0"/>
              </a:rPr>
              <a:t>”, 12 March 2024</a:t>
            </a:r>
          </a:p>
        </p:txBody>
      </p:sp>
      <p:sp>
        <p:nvSpPr>
          <p:cNvPr id="5" name="TextBox 4">
            <a:extLst>
              <a:ext uri="{FF2B5EF4-FFF2-40B4-BE49-F238E27FC236}">
                <a16:creationId xmlns:a16="http://schemas.microsoft.com/office/drawing/2014/main" id="{DCAB5170-3ED7-2E62-3CB6-1AD408A24FB1}"/>
              </a:ext>
            </a:extLst>
          </p:cNvPr>
          <p:cNvSpPr txBox="1"/>
          <p:nvPr/>
        </p:nvSpPr>
        <p:spPr>
          <a:xfrm>
            <a:off x="17526000" y="9791700"/>
            <a:ext cx="533400" cy="338554"/>
          </a:xfrm>
          <a:prstGeom prst="rect">
            <a:avLst/>
          </a:prstGeom>
          <a:noFill/>
        </p:spPr>
        <p:txBody>
          <a:bodyPr wrap="square">
            <a:spAutoFit/>
          </a:bodyPr>
          <a:lstStyle/>
          <a:p>
            <a:pPr algn="r"/>
            <a:fld id="{90BA2882-E0D8-434C-8BDF-C3AEC3CAE08E}" type="slidenum">
              <a:rPr lang="en-GB" sz="1600" spc="-56" smtClean="0">
                <a:solidFill>
                  <a:schemeClr val="bg1"/>
                </a:solidFill>
                <a:latin typeface="Poppins"/>
              </a:rPr>
              <a:t>9</a:t>
            </a:fld>
            <a:endParaRPr lang="en-AU" sz="1600" dirty="0">
              <a:solidFill>
                <a:schemeClr val="bg1"/>
              </a:solidFill>
            </a:endParaRPr>
          </a:p>
        </p:txBody>
      </p:sp>
    </p:spTree>
    <p:extLst>
      <p:ext uri="{BB962C8B-B14F-4D97-AF65-F5344CB8AC3E}">
        <p14:creationId xmlns:p14="http://schemas.microsoft.com/office/powerpoint/2010/main" val="192038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TotalTime>
  <Words>2431</Words>
  <Application>Microsoft Office PowerPoint</Application>
  <PresentationFormat>Custom</PresentationFormat>
  <Paragraphs>247</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Poppins Medium</vt:lpstr>
      <vt:lpstr>Poppins</vt:lpstr>
      <vt:lpstr>Arial</vt:lpstr>
      <vt:lpstr>Calibri</vt:lpstr>
      <vt:lpstr>Poppins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Strategy Deck</dc:title>
  <dc:creator>Partha Pratim Chanda</dc:creator>
  <cp:lastModifiedBy>David Loch</cp:lastModifiedBy>
  <cp:revision>50</cp:revision>
  <dcterms:created xsi:type="dcterms:W3CDTF">2006-08-16T00:00:00Z</dcterms:created>
  <dcterms:modified xsi:type="dcterms:W3CDTF">2024-12-08T08:55:05Z</dcterms:modified>
  <dc:identifier>DAGJbWYf1r8</dc:identifier>
</cp:coreProperties>
</file>